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3"/>
  </p:notesMasterIdLst>
  <p:handoutMasterIdLst>
    <p:handoutMasterId r:id="rId24"/>
  </p:handoutMasterIdLst>
  <p:sldIdLst>
    <p:sldId id="378" r:id="rId2"/>
    <p:sldId id="765" r:id="rId3"/>
    <p:sldId id="571" r:id="rId4"/>
    <p:sldId id="573" r:id="rId5"/>
    <p:sldId id="729" r:id="rId6"/>
    <p:sldId id="730" r:id="rId7"/>
    <p:sldId id="731" r:id="rId8"/>
    <p:sldId id="732" r:id="rId9"/>
    <p:sldId id="734" r:id="rId10"/>
    <p:sldId id="733" r:id="rId11"/>
    <p:sldId id="735" r:id="rId12"/>
    <p:sldId id="736" r:id="rId13"/>
    <p:sldId id="737" r:id="rId14"/>
    <p:sldId id="740" r:id="rId15"/>
    <p:sldId id="742" r:id="rId16"/>
    <p:sldId id="743" r:id="rId17"/>
    <p:sldId id="763" r:id="rId18"/>
    <p:sldId id="755" r:id="rId19"/>
    <p:sldId id="756" r:id="rId20"/>
    <p:sldId id="762" r:id="rId21"/>
    <p:sldId id="764" r:id="rId22"/>
  </p:sldIdLst>
  <p:sldSz cx="9144000" cy="6858000" type="screen4x3"/>
  <p:notesSz cx="6742113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CC00"/>
    <a:srgbClr val="3333FF"/>
    <a:srgbClr val="006600"/>
    <a:srgbClr val="660066"/>
    <a:srgbClr val="FF505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B9E53-C3F6-237E-4A7B-F5D19C47E3E7}" v="2" dt="2019-09-03T12:42:26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86978" autoAdjust="0"/>
  </p:normalViewPr>
  <p:slideViewPr>
    <p:cSldViewPr>
      <p:cViewPr varScale="1">
        <p:scale>
          <a:sx n="76" d="100"/>
          <a:sy n="76" d="100"/>
        </p:scale>
        <p:origin x="1464" y="43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enken TE, Titia" userId="S::t.e.vrenken@pl.hanze.nl::b041d8d1-f473-4640-ae4e-e4a45e5ec393" providerId="AD" clId="Web-{62CB9E53-C3F6-237E-4A7B-F5D19C47E3E7}"/>
    <pc:docChg chg="addSld modSld">
      <pc:chgData name="Vrenken TE, Titia" userId="S::t.e.vrenken@pl.hanze.nl::b041d8d1-f473-4640-ae4e-e4a45e5ec393" providerId="AD" clId="Web-{62CB9E53-C3F6-237E-4A7B-F5D19C47E3E7}" dt="2019-09-03T12:45:23.379" v="63"/>
      <pc:docMkLst>
        <pc:docMk/>
      </pc:docMkLst>
      <pc:sldChg chg="addSp delSp modSp">
        <pc:chgData name="Vrenken TE, Titia" userId="S::t.e.vrenken@pl.hanze.nl::b041d8d1-f473-4640-ae4e-e4a45e5ec393" providerId="AD" clId="Web-{62CB9E53-C3F6-237E-4A7B-F5D19C47E3E7}" dt="2019-09-03T12:27:47.186" v="10"/>
        <pc:sldMkLst>
          <pc:docMk/>
          <pc:sldMk cId="194437472" sldId="379"/>
        </pc:sldMkLst>
        <pc:spChg chg="add mod">
          <ac:chgData name="Vrenken TE, Titia" userId="S::t.e.vrenken@pl.hanze.nl::b041d8d1-f473-4640-ae4e-e4a45e5ec393" providerId="AD" clId="Web-{62CB9E53-C3F6-237E-4A7B-F5D19C47E3E7}" dt="2019-09-03T12:27:47.092" v="9" actId="20577"/>
          <ac:spMkLst>
            <pc:docMk/>
            <pc:sldMk cId="194437472" sldId="379"/>
            <ac:spMk id="3" creationId="{A015E73C-0C38-4EAD-89A8-E170562380ED}"/>
          </ac:spMkLst>
        </pc:spChg>
        <pc:spChg chg="add del mod">
          <ac:chgData name="Vrenken TE, Titia" userId="S::t.e.vrenken@pl.hanze.nl::b041d8d1-f473-4640-ae4e-e4a45e5ec393" providerId="AD" clId="Web-{62CB9E53-C3F6-237E-4A7B-F5D19C47E3E7}" dt="2019-09-03T12:27:47.186" v="10"/>
          <ac:spMkLst>
            <pc:docMk/>
            <pc:sldMk cId="194437472" sldId="379"/>
            <ac:spMk id="4" creationId="{C9000645-6ACF-4AED-829E-196E0F4BA663}"/>
          </ac:spMkLst>
        </pc:spChg>
        <pc:spChg chg="mod">
          <ac:chgData name="Vrenken TE, Titia" userId="S::t.e.vrenken@pl.hanze.nl::b041d8d1-f473-4640-ae4e-e4a45e5ec393" providerId="AD" clId="Web-{62CB9E53-C3F6-237E-4A7B-F5D19C47E3E7}" dt="2019-09-03T12:27:31.045" v="4" actId="20577"/>
          <ac:spMkLst>
            <pc:docMk/>
            <pc:sldMk cId="194437472" sldId="379"/>
            <ac:spMk id="16387" creationId="{00000000-0000-0000-0000-000000000000}"/>
          </ac:spMkLst>
        </pc:spChg>
        <pc:spChg chg="del">
          <ac:chgData name="Vrenken TE, Titia" userId="S::t.e.vrenken@pl.hanze.nl::b041d8d1-f473-4640-ae4e-e4a45e5ec393" providerId="AD" clId="Web-{62CB9E53-C3F6-237E-4A7B-F5D19C47E3E7}" dt="2019-09-03T12:27:34.092" v="5"/>
          <ac:spMkLst>
            <pc:docMk/>
            <pc:sldMk cId="194437472" sldId="379"/>
            <ac:spMk id="16388" creationId="{00000000-0000-0000-0000-000000000000}"/>
          </ac:spMkLst>
        </pc:spChg>
      </pc:sldChg>
      <pc:sldChg chg="addSp modSp modNotes">
        <pc:chgData name="Vrenken TE, Titia" userId="S::t.e.vrenken@pl.hanze.nl::b041d8d1-f473-4640-ae4e-e4a45e5ec393" providerId="AD" clId="Web-{62CB9E53-C3F6-237E-4A7B-F5D19C47E3E7}" dt="2019-09-03T12:44:45.426" v="62" actId="1076"/>
        <pc:sldMkLst>
          <pc:docMk/>
          <pc:sldMk cId="2560760401" sldId="730"/>
        </pc:sldMkLst>
        <pc:spChg chg="add mod">
          <ac:chgData name="Vrenken TE, Titia" userId="S::t.e.vrenken@pl.hanze.nl::b041d8d1-f473-4640-ae4e-e4a45e5ec393" providerId="AD" clId="Web-{62CB9E53-C3F6-237E-4A7B-F5D19C47E3E7}" dt="2019-09-03T12:44:45.426" v="62" actId="1076"/>
          <ac:spMkLst>
            <pc:docMk/>
            <pc:sldMk cId="2560760401" sldId="730"/>
            <ac:spMk id="5" creationId="{455CE7ED-2C45-4640-964D-9E92D42A2F0B}"/>
          </ac:spMkLst>
        </pc:spChg>
        <pc:spChg chg="mod">
          <ac:chgData name="Vrenken TE, Titia" userId="S::t.e.vrenken@pl.hanze.nl::b041d8d1-f473-4640-ae4e-e4a45e5ec393" providerId="AD" clId="Web-{62CB9E53-C3F6-237E-4A7B-F5D19C47E3E7}" dt="2019-09-03T12:44:30.035" v="57" actId="20577"/>
          <ac:spMkLst>
            <pc:docMk/>
            <pc:sldMk cId="2560760401" sldId="730"/>
            <ac:spMk id="13316" creationId="{00000000-0000-0000-0000-000000000000}"/>
          </ac:spMkLst>
        </pc:spChg>
      </pc:sldChg>
      <pc:sldChg chg="addSp delSp modSp modNotes">
        <pc:chgData name="Vrenken TE, Titia" userId="S::t.e.vrenken@pl.hanze.nl::b041d8d1-f473-4640-ae4e-e4a45e5ec393" providerId="AD" clId="Web-{62CB9E53-C3F6-237E-4A7B-F5D19C47E3E7}" dt="2019-09-03T12:45:23.379" v="63"/>
        <pc:sldMkLst>
          <pc:docMk/>
          <pc:sldMk cId="620841163" sldId="732"/>
        </pc:sldMkLst>
        <pc:spChg chg="add del mod">
          <ac:chgData name="Vrenken TE, Titia" userId="S::t.e.vrenken@pl.hanze.nl::b041d8d1-f473-4640-ae4e-e4a45e5ec393" providerId="AD" clId="Web-{62CB9E53-C3F6-237E-4A7B-F5D19C47E3E7}" dt="2019-09-03T12:42:19.894" v="20"/>
          <ac:spMkLst>
            <pc:docMk/>
            <pc:sldMk cId="620841163" sldId="732"/>
            <ac:spMk id="2" creationId="{479FC070-4BE8-47A8-8BB2-09A9576B5983}"/>
          </ac:spMkLst>
        </pc:spChg>
        <pc:spChg chg="add del mod">
          <ac:chgData name="Vrenken TE, Titia" userId="S::t.e.vrenken@pl.hanze.nl::b041d8d1-f473-4640-ae4e-e4a45e5ec393" providerId="AD" clId="Web-{62CB9E53-C3F6-237E-4A7B-F5D19C47E3E7}" dt="2019-09-03T12:44:38.957" v="60"/>
          <ac:spMkLst>
            <pc:docMk/>
            <pc:sldMk cId="620841163" sldId="732"/>
            <ac:spMk id="3" creationId="{73447D52-3197-479E-807F-44D3B7D07837}"/>
          </ac:spMkLst>
        </pc:spChg>
        <pc:spChg chg="mod">
          <ac:chgData name="Vrenken TE, Titia" userId="S::t.e.vrenken@pl.hanze.nl::b041d8d1-f473-4640-ae4e-e4a45e5ec393" providerId="AD" clId="Web-{62CB9E53-C3F6-237E-4A7B-F5D19C47E3E7}" dt="2019-09-03T12:44:37.426" v="59" actId="20577"/>
          <ac:spMkLst>
            <pc:docMk/>
            <pc:sldMk cId="620841163" sldId="732"/>
            <ac:spMk id="13316" creationId="{00000000-0000-0000-0000-000000000000}"/>
          </ac:spMkLst>
        </pc:spChg>
      </pc:sldChg>
      <pc:sldChg chg="modSp">
        <pc:chgData name="Vrenken TE, Titia" userId="S::t.e.vrenken@pl.hanze.nl::b041d8d1-f473-4640-ae4e-e4a45e5ec393" providerId="AD" clId="Web-{62CB9E53-C3F6-237E-4A7B-F5D19C47E3E7}" dt="2019-09-03T12:42:36.659" v="23" actId="20577"/>
        <pc:sldMkLst>
          <pc:docMk/>
          <pc:sldMk cId="3808537595" sldId="733"/>
        </pc:sldMkLst>
        <pc:spChg chg="mod">
          <ac:chgData name="Vrenken TE, Titia" userId="S::t.e.vrenken@pl.hanze.nl::b041d8d1-f473-4640-ae4e-e4a45e5ec393" providerId="AD" clId="Web-{62CB9E53-C3F6-237E-4A7B-F5D19C47E3E7}" dt="2019-09-03T12:42:36.659" v="23" actId="20577"/>
          <ac:spMkLst>
            <pc:docMk/>
            <pc:sldMk cId="3808537595" sldId="733"/>
            <ac:spMk id="13316" creationId="{00000000-0000-0000-0000-000000000000}"/>
          </ac:spMkLst>
        </pc:spChg>
      </pc:sldChg>
      <pc:sldChg chg="add replId">
        <pc:chgData name="Vrenken TE, Titia" userId="S::t.e.vrenken@pl.hanze.nl::b041d8d1-f473-4640-ae4e-e4a45e5ec393" providerId="AD" clId="Web-{62CB9E53-C3F6-237E-4A7B-F5D19C47E3E7}" dt="2019-09-03T12:27:10.638" v="0"/>
        <pc:sldMkLst>
          <pc:docMk/>
          <pc:sldMk cId="3967579398" sldId="7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76CBD61-C141-4187-AAF3-7E4CE054F60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6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212" y="4689515"/>
            <a:ext cx="539369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3E1BDBA-DB6F-4C9A-81F8-799AC07793F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zImlJURdLuI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dirty="0">
                <a:latin typeface="Arial"/>
                <a:cs typeface="Arial"/>
              </a:rPr>
              <a:t>https://www.youtube.com/watch?v=5CAGY4QlGOk</a:t>
            </a:r>
            <a:endParaRPr lang="nl-NL" dirty="0">
              <a:latin typeface="Arial"/>
              <a:cs typeface="Arial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3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  <a:hlinkClick r:id="rId3"/>
              </a:rPr>
              <a:t>http://www.youtube.com/watch?v=zImlJURdLuI</a:t>
            </a:r>
            <a:endParaRPr lang="nl-NL" altLang="nl-NL" sz="12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fld id="{2A591EB7-D0E0-4588-B807-FCD59E4FC8A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42A787D-EF49-4DB7-8936-FDB37DB509C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FA4E5EA-7808-42E7-8379-6DA79CE073B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8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AA03599F-1DEB-46B4-B87E-3EBF0D92EF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107369F1-F8C0-4EC7-8097-8574AA18F3D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4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612CA6D-6699-4810-ADDB-02394F04B41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C7AF9686-ABF6-4FCD-9EDF-2F1AD800C7C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0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0422F8DA-E334-4017-A4EF-D71B21C7599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3AA4F063-1F42-48EC-B819-BCB878D88A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4B32F56E-9BD3-47EC-B4DF-F2EA4E90A3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F2B5CC3-5CD9-4F30-8DBD-85E048B6BD8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7DEAF927-AB6F-4F70-8FFB-57E825D41C8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CE3FF34-D1A0-47D5-99AA-241DDBD42B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fld id="{7C645376-6E9E-462B-8D10-BFAA75515F34}" type="slidenum">
              <a:rPr lang="en-US">
                <a:latin typeface="Tahoma" pitchFamily="34" charset="0"/>
              </a:rPr>
              <a:pPr>
                <a:defRPr/>
              </a:pPr>
              <a:t>‹nr.›</a:t>
            </a:fld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1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Padd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iseasespictures.com/ringworm-pictur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zImlJURdLu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hat-gen-ate.blogspot.n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indonk.nl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CAGY4QlGO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Vinificati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9650" y="1822450"/>
            <a:ext cx="8134350" cy="1462088"/>
          </a:xfrm>
        </p:spPr>
        <p:txBody>
          <a:bodyPr/>
          <a:lstStyle/>
          <a:p>
            <a:pPr algn="ctr" eaLnBrk="1" hangingPunct="1"/>
            <a:r>
              <a:rPr lang="en-US" altLang="nl-NL" sz="3200" b="1" dirty="0" err="1"/>
              <a:t>Hoofdstuk</a:t>
            </a:r>
            <a:r>
              <a:rPr lang="en-US" altLang="nl-NL" sz="3200" b="1" dirty="0"/>
              <a:t> 31 </a:t>
            </a:r>
            <a:r>
              <a:rPr lang="en-US" altLang="nl-NL" sz="3200" b="1" dirty="0" err="1"/>
              <a:t>Schimmels</a:t>
            </a:r>
            <a:endParaRPr lang="en-US" altLang="nl-NL" sz="3200" b="1" dirty="0"/>
          </a:p>
        </p:txBody>
      </p:sp>
      <p:sp>
        <p:nvSpPr>
          <p:cNvPr id="15363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C909C6FF-6EFE-40A1-848D-7A502D460DA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1550" y="4870450"/>
            <a:ext cx="48910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>
                <a:latin typeface="Tahoma"/>
                <a:ea typeface="SimSun" pitchFamily="2" charset="-122"/>
              </a:rPr>
              <a:t>H31 </a:t>
            </a:r>
            <a:r>
              <a:rPr lang="nl-NL" dirty="0" err="1">
                <a:latin typeface="Tahoma"/>
                <a:ea typeface="SimSun" pitchFamily="2" charset="-122"/>
              </a:rPr>
              <a:t>Introduction</a:t>
            </a:r>
            <a:r>
              <a:rPr lang="nl-NL" dirty="0">
                <a:latin typeface="Tahoma"/>
                <a:ea typeface="SimSun" pitchFamily="2" charset="-122"/>
              </a:rPr>
              <a:t> </a:t>
            </a:r>
            <a:r>
              <a:rPr lang="nl-NL" dirty="0" err="1">
                <a:latin typeface="Tahoma"/>
                <a:ea typeface="SimSun" pitchFamily="2" charset="-122"/>
              </a:rPr>
              <a:t>to</a:t>
            </a:r>
            <a:r>
              <a:rPr lang="nl-NL" dirty="0">
                <a:latin typeface="Tahoma"/>
                <a:ea typeface="SimSun" pitchFamily="2" charset="-122"/>
              </a:rPr>
              <a:t> Fungi</a:t>
            </a:r>
          </a:p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>
                <a:latin typeface="Tahoma"/>
                <a:ea typeface="SimSun" pitchFamily="2" charset="-122"/>
              </a:rPr>
              <a:t>	</a:t>
            </a:r>
            <a:r>
              <a:rPr lang="nl-NL" dirty="0" err="1">
                <a:latin typeface="Tahoma"/>
                <a:ea typeface="SimSun" pitchFamily="2" charset="-122"/>
              </a:rPr>
              <a:t>blz</a:t>
            </a:r>
            <a:r>
              <a:rPr lang="nl-NL" dirty="0">
                <a:latin typeface="Tahoma"/>
                <a:ea typeface="SimSun" pitchFamily="2" charset="-122"/>
              </a:rPr>
              <a:t> </a:t>
            </a:r>
            <a:r>
              <a:rPr lang="nl-NL" dirty="0" smtClean="0">
                <a:latin typeface="Tahoma"/>
                <a:ea typeface="SimSun" pitchFamily="2" charset="-122"/>
              </a:rPr>
              <a:t>708 </a:t>
            </a:r>
            <a:r>
              <a:rPr lang="nl-NL" dirty="0">
                <a:latin typeface="Tahoma"/>
                <a:ea typeface="SimSun" pitchFamily="2" charset="-122"/>
              </a:rPr>
              <a:t>– </a:t>
            </a:r>
            <a:r>
              <a:rPr lang="nl-NL" dirty="0" smtClean="0">
                <a:latin typeface="Tahoma"/>
                <a:ea typeface="SimSun" pitchFamily="2" charset="-122"/>
              </a:rPr>
              <a:t>713, 721 </a:t>
            </a:r>
            <a:r>
              <a:rPr lang="nl-NL">
                <a:latin typeface="Tahoma"/>
                <a:ea typeface="SimSun" pitchFamily="2" charset="-122"/>
              </a:rPr>
              <a:t>– </a:t>
            </a:r>
            <a:r>
              <a:rPr lang="nl-NL" smtClean="0">
                <a:latin typeface="Tahoma"/>
                <a:ea typeface="SimSun" pitchFamily="2" charset="-122"/>
              </a:rPr>
              <a:t>725 </a:t>
            </a:r>
            <a:endParaRPr lang="nl-NL" dirty="0">
              <a:latin typeface="Tahoma"/>
              <a:ea typeface="SimSun" pitchFamily="2" charset="-122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2304586" cy="27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Andere lusten van schimmels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915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sz="2800" dirty="0"/>
              <a:t>Recycling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Land- en tuinbouw (</a:t>
            </a:r>
            <a:r>
              <a:rPr lang="nl-NL" sz="2800" dirty="0" err="1"/>
              <a:t>mycorrhiza</a:t>
            </a:r>
            <a:r>
              <a:rPr lang="nl-NL" sz="2800" dirty="0"/>
              <a:t>) 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Fermentatie (brood, alcohol)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Geneesmiddelen (antibiotica, immunosuppressiva, statines)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Modelorganisme in de wetenschap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(Hallucinogene paddo’s)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nl-NL" sz="2000" dirty="0"/>
              <a:t>Puntige </a:t>
            </a:r>
            <a:r>
              <a:rPr lang="nl-NL" sz="2000" dirty="0" err="1"/>
              <a:t>kaalkopje</a:t>
            </a:r>
            <a:r>
              <a:rPr lang="nl-NL" sz="2000" dirty="0"/>
              <a:t> (</a:t>
            </a:r>
            <a:r>
              <a:rPr lang="nl-NL" sz="2000" i="1" dirty="0" err="1"/>
              <a:t>Psilocybe</a:t>
            </a:r>
            <a:r>
              <a:rPr lang="nl-NL" sz="2000" i="1" dirty="0"/>
              <a:t> </a:t>
            </a:r>
            <a:r>
              <a:rPr lang="nl-NL" sz="2000" i="1" dirty="0" err="1"/>
              <a:t>semilanceata</a:t>
            </a:r>
            <a:r>
              <a:rPr lang="nl-NL" sz="2000" dirty="0"/>
              <a:t>) 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392862" y="4664075"/>
            <a:ext cx="2522538" cy="2041525"/>
            <a:chOff x="6392862" y="4664075"/>
            <a:chExt cx="2522538" cy="20415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2862" y="4664075"/>
              <a:ext cx="2522538" cy="204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hthoek 1"/>
            <p:cNvSpPr>
              <a:spLocks noChangeArrowheads="1"/>
            </p:cNvSpPr>
            <p:nvPr/>
          </p:nvSpPr>
          <p:spPr bwMode="auto">
            <a:xfrm>
              <a:off x="6392862" y="6491288"/>
              <a:ext cx="895350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nl-NL" altLang="nl-NL" sz="800">
                  <a:hlinkClick r:id="rId3"/>
                </a:rPr>
                <a:t>nl.wikipedia.org</a:t>
              </a:r>
              <a:endParaRPr lang="nl-NL" altLang="nl-NL" sz="800"/>
            </a:p>
          </p:txBody>
        </p:sp>
      </p:grpSp>
    </p:spTree>
    <p:extLst>
      <p:ext uri="{BB962C8B-B14F-4D97-AF65-F5344CB8AC3E}">
        <p14:creationId xmlns:p14="http://schemas.microsoft.com/office/powerpoint/2010/main" val="380853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Lasten van schimmels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438400"/>
            <a:ext cx="8915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sz="2800" dirty="0"/>
              <a:t>30% parasiet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lvl="1" eaLnBrk="1" hangingPunct="1">
              <a:lnSpc>
                <a:spcPct val="90000"/>
              </a:lnSpc>
            </a:pPr>
            <a:r>
              <a:rPr lang="nl-NL" sz="2400" dirty="0"/>
              <a:t>Iepen, kastanjes</a:t>
            </a:r>
          </a:p>
          <a:p>
            <a:pPr lvl="1" eaLnBrk="1" hangingPunct="1">
              <a:lnSpc>
                <a:spcPct val="90000"/>
              </a:lnSpc>
            </a:pPr>
            <a:r>
              <a:rPr lang="nl-NL" sz="2400" dirty="0"/>
              <a:t>Fruit (10-50%)</a:t>
            </a:r>
          </a:p>
          <a:p>
            <a:pPr lvl="1" eaLnBrk="1" hangingPunct="1">
              <a:lnSpc>
                <a:spcPct val="90000"/>
              </a:lnSpc>
            </a:pPr>
            <a:r>
              <a:rPr lang="nl-NL" sz="2400" dirty="0"/>
              <a:t>Graan (</a:t>
            </a:r>
            <a:r>
              <a:rPr lang="nl-NL" sz="2400" dirty="0" err="1"/>
              <a:t>moederkoorn</a:t>
            </a:r>
            <a:r>
              <a:rPr lang="nl-NL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nl-NL" sz="2400" dirty="0"/>
              <a:t>50 soorten op mens/dier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nl-NL" sz="2400" dirty="0"/>
          </a:p>
          <a:p>
            <a:pPr lvl="1" eaLnBrk="1" hangingPunct="1">
              <a:lnSpc>
                <a:spcPct val="90000"/>
              </a:lnSpc>
            </a:pPr>
            <a:endParaRPr lang="nl-NL" sz="2400" dirty="0"/>
          </a:p>
          <a:p>
            <a:pPr lvl="1" eaLnBrk="1" hangingPunct="1">
              <a:lnSpc>
                <a:spcPct val="90000"/>
              </a:lnSpc>
            </a:pPr>
            <a:endParaRPr lang="nl-NL" sz="24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5526201" y="2556102"/>
            <a:ext cx="2578100" cy="3600450"/>
            <a:chOff x="6162675" y="863827"/>
            <a:chExt cx="2578100" cy="36004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675" y="863827"/>
              <a:ext cx="2578100" cy="36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hthoek 1"/>
            <p:cNvSpPr>
              <a:spLocks noChangeArrowheads="1"/>
            </p:cNvSpPr>
            <p:nvPr/>
          </p:nvSpPr>
          <p:spPr bwMode="auto">
            <a:xfrm>
              <a:off x="6171520" y="4248377"/>
              <a:ext cx="12874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nl-NL" altLang="nl-NL" sz="800"/>
                <a:t>commons.wikimedia.org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91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Parasitair op de mens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438400"/>
            <a:ext cx="8915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sz="2800" dirty="0"/>
              <a:t>Huid schimmels</a:t>
            </a:r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Systemische </a:t>
            </a:r>
            <a:r>
              <a:rPr lang="nl-NL" sz="2800" dirty="0" err="1"/>
              <a:t>mycosen</a:t>
            </a: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Opportunistische </a:t>
            </a:r>
            <a:r>
              <a:rPr lang="nl-NL" sz="2800" dirty="0" err="1"/>
              <a:t>mycosen</a:t>
            </a: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nl-NL" sz="2400" dirty="0"/>
          </a:p>
          <a:p>
            <a:pPr lvl="1" eaLnBrk="1" hangingPunct="1">
              <a:lnSpc>
                <a:spcPct val="90000"/>
              </a:lnSpc>
            </a:pPr>
            <a:endParaRPr lang="nl-NL" sz="2400" dirty="0"/>
          </a:p>
          <a:p>
            <a:pPr lvl="1" eaLnBrk="1" hangingPunct="1">
              <a:lnSpc>
                <a:spcPct val="90000"/>
              </a:lnSpc>
            </a:pPr>
            <a:endParaRPr lang="nl-NL" sz="24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245100" y="3886200"/>
            <a:ext cx="3044825" cy="2255837"/>
            <a:chOff x="5680075" y="1341438"/>
            <a:chExt cx="3044825" cy="2255837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338" y="1341438"/>
              <a:ext cx="2976562" cy="223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hthoek 4"/>
            <p:cNvSpPr>
              <a:spLocks noChangeArrowheads="1"/>
            </p:cNvSpPr>
            <p:nvPr/>
          </p:nvSpPr>
          <p:spPr bwMode="auto">
            <a:xfrm>
              <a:off x="5680075" y="3382963"/>
              <a:ext cx="1204913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nl-NL" altLang="nl-NL" sz="800">
                  <a:hlinkClick r:id="rId3"/>
                </a:rPr>
                <a:t>diseasespictures.com</a:t>
              </a:r>
              <a:r>
                <a:rPr lang="nl-NL" altLang="nl-NL" sz="800"/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21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Opdracht 1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6" y="1981200"/>
            <a:ext cx="8664574" cy="4114800"/>
          </a:xfrm>
        </p:spPr>
        <p:txBody>
          <a:bodyPr/>
          <a:lstStyle/>
          <a:p>
            <a:pPr eaLnBrk="1" hangingPunct="1"/>
            <a:endParaRPr lang="nl-NL" sz="2000" dirty="0">
              <a:latin typeface="+mj-lt"/>
            </a:endParaRPr>
          </a:p>
          <a:p>
            <a:pPr marL="0" indent="0" eaLnBrk="1" hangingPunct="1">
              <a:buNone/>
            </a:pPr>
            <a:r>
              <a:rPr lang="nl-NL" sz="2000" dirty="0">
                <a:latin typeface="+mj-lt"/>
              </a:rPr>
              <a:t>Lees paragraaf 31.1 tot </a:t>
            </a:r>
            <a:r>
              <a:rPr lang="nl-NL" sz="2000" dirty="0" err="1">
                <a:latin typeface="+mj-lt"/>
              </a:rPr>
              <a:t>blz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smtClean="0">
                <a:latin typeface="+mj-lt"/>
              </a:rPr>
              <a:t>710 </a:t>
            </a:r>
            <a:r>
              <a:rPr lang="nl-NL" sz="2000" dirty="0">
                <a:latin typeface="+mj-lt"/>
              </a:rPr>
              <a:t>(“</a:t>
            </a:r>
            <a:r>
              <a:rPr lang="nl-NL" sz="2000" dirty="0" err="1">
                <a:latin typeface="+mj-lt"/>
              </a:rPr>
              <a:t>specialized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hyphae</a:t>
            </a:r>
            <a:r>
              <a:rPr lang="nl-NL" sz="2000" dirty="0">
                <a:latin typeface="+mj-lt"/>
              </a:rPr>
              <a:t> in </a:t>
            </a:r>
            <a:r>
              <a:rPr lang="nl-NL" sz="2000" dirty="0" err="1">
                <a:latin typeface="+mj-lt"/>
              </a:rPr>
              <a:t>mycorrhizal</a:t>
            </a:r>
            <a:r>
              <a:rPr lang="nl-NL" sz="2000" dirty="0">
                <a:latin typeface="+mj-lt"/>
              </a:rPr>
              <a:t> fungi”) en beantwoord de onderstaande vragen:</a:t>
            </a:r>
          </a:p>
          <a:p>
            <a:pPr marL="457200" indent="-457200" eaLnBrk="1" hangingPunct="1">
              <a:buAutoNum type="arabicPeriod"/>
            </a:pPr>
            <a:endParaRPr lang="nl-NL" sz="2000" dirty="0">
              <a:latin typeface="+mj-lt"/>
            </a:endParaRPr>
          </a:p>
          <a:p>
            <a:pPr marL="457200" indent="-457200" eaLnBrk="1" hangingPunct="1">
              <a:buClrTx/>
              <a:buSzPct val="100000"/>
              <a:buAutoNum type="arabicPeriod"/>
            </a:pPr>
            <a:r>
              <a:rPr lang="nl-NL" sz="2000" dirty="0">
                <a:latin typeface="+mj-lt"/>
              </a:rPr>
              <a:t>Omschrijf het begrip </a:t>
            </a:r>
            <a:r>
              <a:rPr lang="nl-NL" sz="2000" dirty="0" err="1">
                <a:latin typeface="+mj-lt"/>
              </a:rPr>
              <a:t>heterotroof</a:t>
            </a:r>
            <a:r>
              <a:rPr lang="nl-NL" sz="2000" dirty="0">
                <a:latin typeface="+mj-lt"/>
              </a:rPr>
              <a:t>. En verklaar de verschillende ecologische rollen van schimmels hiermee. </a:t>
            </a:r>
          </a:p>
          <a:p>
            <a:pPr marL="457200" indent="-457200" eaLnBrk="1" hangingPunct="1">
              <a:buClrTx/>
              <a:buSzPct val="100000"/>
              <a:buAutoNum type="arabicPeriod"/>
            </a:pPr>
            <a:r>
              <a:rPr lang="nl-NL" sz="2000" dirty="0">
                <a:latin typeface="+mj-lt"/>
              </a:rPr>
              <a:t>Wat is/zijn het/de verschil(</a:t>
            </a:r>
            <a:r>
              <a:rPr lang="nl-NL" sz="2000" dirty="0" err="1">
                <a:latin typeface="+mj-lt"/>
              </a:rPr>
              <a:t>len</a:t>
            </a:r>
            <a:r>
              <a:rPr lang="nl-NL" sz="2000" dirty="0">
                <a:latin typeface="+mj-lt"/>
              </a:rPr>
              <a:t>) tussen een gist en een filament?</a:t>
            </a:r>
          </a:p>
          <a:p>
            <a:pPr marL="457200" indent="-457200" eaLnBrk="1" hangingPunct="1">
              <a:buClrTx/>
              <a:buSzPct val="100000"/>
              <a:buAutoNum type="arabicPeriod"/>
            </a:pPr>
            <a:r>
              <a:rPr lang="nl-NL" sz="2000" dirty="0">
                <a:latin typeface="+mj-lt"/>
              </a:rPr>
              <a:t>Beschrijf in eigen woorden de morfologie van een filament en leg uit waarom een filament deze verschijningsvorm heeft.</a:t>
            </a:r>
          </a:p>
          <a:p>
            <a:pPr marL="457200" indent="-457200" eaLnBrk="1" hangingPunct="1">
              <a:buClrTx/>
              <a:buSzPct val="100000"/>
              <a:buAutoNum type="arabicPeriod"/>
            </a:pPr>
            <a:r>
              <a:rPr lang="nl-NL" sz="2000" dirty="0">
                <a:latin typeface="+mj-lt"/>
              </a:rPr>
              <a:t>Welke 2 soorten schimmeldraden zijn er, en geef de verschillen tussen deze 2 soorten.</a:t>
            </a:r>
          </a:p>
          <a:p>
            <a:pPr marL="457200" indent="-457200" eaLnBrk="1" hangingPunct="1">
              <a:buAutoNum type="arabicPeriod"/>
            </a:pPr>
            <a:endParaRPr lang="nl-NL" sz="2000" dirty="0">
              <a:latin typeface="+mj-lt"/>
            </a:endParaRPr>
          </a:p>
          <a:p>
            <a:pPr marL="0" indent="0" eaLnBrk="1" hangingPunct="1">
              <a:buNone/>
            </a:pPr>
            <a:endParaRPr lang="nl-NL" sz="2000" b="1" dirty="0">
              <a:solidFill>
                <a:srgbClr val="CC3399"/>
              </a:solidFill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4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Speciale schimmeldraden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026" y="2286000"/>
            <a:ext cx="8664574" cy="4114800"/>
          </a:xfrm>
        </p:spPr>
        <p:txBody>
          <a:bodyPr/>
          <a:lstStyle/>
          <a:p>
            <a:pPr eaLnBrk="1" hangingPunct="1"/>
            <a:r>
              <a:rPr lang="en-US" altLang="nl-NL" sz="2000" dirty="0" err="1"/>
              <a:t>Eten</a:t>
            </a:r>
            <a:r>
              <a:rPr lang="en-US" altLang="nl-NL" sz="2000" dirty="0"/>
              <a:t> van </a:t>
            </a:r>
            <a:r>
              <a:rPr lang="en-US" altLang="nl-NL" sz="2000" dirty="0" err="1"/>
              <a:t>levende</a:t>
            </a:r>
            <a:r>
              <a:rPr lang="en-US" altLang="nl-NL" sz="2000" dirty="0"/>
              <a:t> </a:t>
            </a:r>
            <a:r>
              <a:rPr lang="en-US" altLang="nl-NL" sz="2000" dirty="0" err="1"/>
              <a:t>dieren</a:t>
            </a:r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eaLnBrk="1" hangingPunct="1"/>
            <a:r>
              <a:rPr lang="en-US" altLang="nl-NL" sz="2000" dirty="0" err="1"/>
              <a:t>Nutrienten</a:t>
            </a:r>
            <a:r>
              <a:rPr lang="en-US" altLang="nl-NL" sz="2000" dirty="0"/>
              <a:t> </a:t>
            </a:r>
            <a:r>
              <a:rPr lang="en-US" altLang="nl-NL" sz="2000" dirty="0" err="1"/>
              <a:t>uitwisseling</a:t>
            </a:r>
            <a:r>
              <a:rPr lang="en-US" altLang="nl-NL" sz="2000" dirty="0"/>
              <a:t> met/</a:t>
            </a:r>
            <a:r>
              <a:rPr lang="en-US" altLang="nl-NL" sz="2000" dirty="0" err="1"/>
              <a:t>opnemen</a:t>
            </a:r>
            <a:r>
              <a:rPr lang="en-US" altLang="nl-NL" sz="2000" dirty="0"/>
              <a:t> van </a:t>
            </a:r>
            <a:r>
              <a:rPr lang="en-US" altLang="nl-NL" sz="2000" dirty="0" err="1"/>
              <a:t>gastheer</a:t>
            </a:r>
            <a:endParaRPr lang="en-US" altLang="nl-NL" sz="2000" dirty="0"/>
          </a:p>
          <a:p>
            <a:pPr lvl="1" eaLnBrk="1" hangingPunct="1"/>
            <a:r>
              <a:rPr lang="en-US" altLang="nl-NL" sz="1600" dirty="0" err="1"/>
              <a:t>Haustoria</a:t>
            </a:r>
            <a:r>
              <a:rPr lang="en-US" altLang="nl-NL" sz="1600" dirty="0"/>
              <a:t>	</a:t>
            </a:r>
          </a:p>
          <a:p>
            <a:pPr lvl="1" eaLnBrk="1" hangingPunct="1"/>
            <a:endParaRPr lang="en-US" altLang="nl-NL" sz="1600" dirty="0"/>
          </a:p>
          <a:p>
            <a:pPr marL="457200" lvl="1" indent="0" eaLnBrk="1" hangingPunct="1">
              <a:buNone/>
            </a:pPr>
            <a:endParaRPr lang="en-US" altLang="nl-NL" sz="1600" dirty="0"/>
          </a:p>
          <a:p>
            <a:pPr marL="457200" lvl="1" indent="0" eaLnBrk="1" hangingPunct="1">
              <a:buNone/>
            </a:pPr>
            <a:endParaRPr lang="en-US" altLang="nl-NL" sz="1600" dirty="0"/>
          </a:p>
          <a:p>
            <a:pPr eaLnBrk="1" hangingPunct="1"/>
            <a:r>
              <a:rPr lang="en-US" altLang="nl-NL" sz="2000" dirty="0" err="1"/>
              <a:t>Mycorrhizae</a:t>
            </a:r>
            <a:r>
              <a:rPr lang="en-US" altLang="nl-NL" sz="2000" dirty="0"/>
              <a:t> (</a:t>
            </a:r>
            <a:r>
              <a:rPr lang="en-US" altLang="nl-NL" sz="2000" dirty="0" err="1"/>
              <a:t>schimmel</a:t>
            </a:r>
            <a:r>
              <a:rPr lang="en-US" altLang="nl-NL" sz="2000" dirty="0"/>
              <a:t> </a:t>
            </a:r>
            <a:r>
              <a:rPr lang="en-US" altLang="nl-NL" sz="2000" dirty="0" err="1"/>
              <a:t>wortel</a:t>
            </a:r>
            <a:r>
              <a:rPr lang="en-US" altLang="nl-NL" sz="2000" dirty="0"/>
              <a:t>)	</a:t>
            </a:r>
            <a:endParaRPr lang="nl-NL" sz="2000" b="1" dirty="0">
              <a:solidFill>
                <a:srgbClr val="CC3399"/>
              </a:solidFill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48400" y="1905000"/>
            <a:ext cx="2559956" cy="2008776"/>
            <a:chOff x="5791199" y="1534697"/>
            <a:chExt cx="3017157" cy="2335842"/>
          </a:xfrm>
        </p:grpSpPr>
        <p:sp>
          <p:nvSpPr>
            <p:cNvPr id="3" name="Rectangle 2"/>
            <p:cNvSpPr/>
            <p:nvPr/>
          </p:nvSpPr>
          <p:spPr>
            <a:xfrm>
              <a:off x="7234362" y="35012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nl-NL" altLang="nl-NL" i="1" dirty="0" err="1">
                  <a:latin typeface="+mj-lt"/>
                </a:rPr>
                <a:t>Arthrobotrys</a:t>
              </a:r>
              <a:endParaRPr lang="nl-NL" altLang="nl-NL" i="1" dirty="0">
                <a:latin typeface="+mj-lt"/>
              </a:endParaRPr>
            </a:p>
          </p:txBody>
        </p:sp>
        <p:pic>
          <p:nvPicPr>
            <p:cNvPr id="15" name="Picture 4" descr="31_04SpecializedHyphae_CL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41"/>
            <a:stretch/>
          </p:blipFill>
          <p:spPr bwMode="auto">
            <a:xfrm>
              <a:off x="5791199" y="1534697"/>
              <a:ext cx="3017157" cy="1982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 descr="31_04SpecializedHyphae_C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28" b="-1320"/>
          <a:stretch/>
        </p:blipFill>
        <p:spPr bwMode="auto">
          <a:xfrm>
            <a:off x="4953000" y="4267200"/>
            <a:ext cx="33500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7326405" y="6333738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31.4</a:t>
            </a:r>
          </a:p>
        </p:txBody>
      </p:sp>
    </p:spTree>
    <p:extLst>
      <p:ext uri="{BB962C8B-B14F-4D97-AF65-F5344CB8AC3E}">
        <p14:creationId xmlns:p14="http://schemas.microsoft.com/office/powerpoint/2010/main" val="14913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 err="1"/>
              <a:t>Mycorrhizae</a:t>
            </a:r>
            <a:endParaRPr lang="nl-NL" sz="3600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2362200"/>
            <a:ext cx="8664574" cy="4114800"/>
          </a:xfrm>
        </p:spPr>
        <p:txBody>
          <a:bodyPr/>
          <a:lstStyle/>
          <a:p>
            <a:pPr eaLnBrk="1" hangingPunct="1"/>
            <a:r>
              <a:rPr lang="en-US" altLang="nl-NL" sz="2000" dirty="0" err="1"/>
              <a:t>Symbiose</a:t>
            </a:r>
            <a:r>
              <a:rPr lang="en-US" altLang="nl-NL" sz="2000" dirty="0"/>
              <a:t> van </a:t>
            </a:r>
            <a:r>
              <a:rPr lang="en-US" altLang="nl-NL" sz="2000" dirty="0" err="1"/>
              <a:t>schimmel</a:t>
            </a:r>
            <a:r>
              <a:rPr lang="en-US" altLang="nl-NL" sz="2000" dirty="0"/>
              <a:t> en </a:t>
            </a:r>
            <a:r>
              <a:rPr lang="en-US" altLang="nl-NL" sz="2000" dirty="0" err="1"/>
              <a:t>plantenwortel</a:t>
            </a:r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marL="0" indent="0" eaLnBrk="1" hangingPunct="1">
              <a:buNone/>
            </a:pPr>
            <a:r>
              <a:rPr lang="en-US" altLang="nl-NL" sz="2000" dirty="0"/>
              <a:t>- </a:t>
            </a:r>
            <a:r>
              <a:rPr lang="en-US" altLang="nl-NL" sz="2000" dirty="0" err="1"/>
              <a:t>Ectomycorrhiza</a:t>
            </a:r>
            <a:r>
              <a:rPr lang="en-US" altLang="nl-NL" sz="2000" dirty="0"/>
              <a:t> </a:t>
            </a:r>
            <a:r>
              <a:rPr lang="en-US" altLang="nl-NL" sz="2000" dirty="0" err="1"/>
              <a:t>schimmel</a:t>
            </a:r>
            <a:endParaRPr lang="en-US" altLang="nl-NL" sz="2000" dirty="0"/>
          </a:p>
          <a:p>
            <a:pPr eaLnBrk="1" hangingPunct="1"/>
            <a:endParaRPr lang="en-US" altLang="nl-NL" sz="2000" dirty="0"/>
          </a:p>
          <a:p>
            <a:pPr marL="0" indent="0" eaLnBrk="1" hangingPunct="1">
              <a:buNone/>
            </a:pPr>
            <a:endParaRPr lang="en-US" altLang="nl-NL" sz="2000" dirty="0"/>
          </a:p>
          <a:p>
            <a:pPr marL="0" indent="0" eaLnBrk="1" hangingPunct="1">
              <a:buNone/>
            </a:pPr>
            <a:r>
              <a:rPr lang="en-US" altLang="nl-NL" sz="2000" dirty="0"/>
              <a:t>- </a:t>
            </a:r>
            <a:r>
              <a:rPr lang="en-US" altLang="nl-NL" sz="2000" dirty="0" err="1"/>
              <a:t>Arbusculaire</a:t>
            </a:r>
            <a:r>
              <a:rPr lang="en-US" altLang="nl-NL" sz="2000" dirty="0"/>
              <a:t> </a:t>
            </a:r>
            <a:r>
              <a:rPr lang="en-US" altLang="nl-NL" sz="2000" dirty="0" err="1"/>
              <a:t>mycorrhiza</a:t>
            </a:r>
            <a:r>
              <a:rPr lang="en-US" altLang="nl-NL" sz="2000" dirty="0"/>
              <a:t> </a:t>
            </a:r>
            <a:r>
              <a:rPr lang="en-US" altLang="nl-NL" sz="2000" dirty="0" err="1"/>
              <a:t>schimmel</a:t>
            </a:r>
            <a:r>
              <a:rPr lang="en-US" altLang="nl-NL" sz="2000" dirty="0"/>
              <a:t>	</a:t>
            </a:r>
            <a:endParaRPr lang="nl-NL" sz="2000" b="1" dirty="0">
              <a:solidFill>
                <a:srgbClr val="CC3399"/>
              </a:solidFill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  <p:pic>
        <p:nvPicPr>
          <p:cNvPr id="9" name="Picture 5" descr="37_12Mycorrhizae_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230" y="2944696"/>
            <a:ext cx="4702175" cy="394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al 2"/>
          <p:cNvSpPr/>
          <p:nvPr/>
        </p:nvSpPr>
        <p:spPr>
          <a:xfrm>
            <a:off x="7189335" y="6248400"/>
            <a:ext cx="935037" cy="23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11" name="Ovaal 7"/>
          <p:cNvSpPr/>
          <p:nvPr/>
        </p:nvSpPr>
        <p:spPr>
          <a:xfrm>
            <a:off x="7198860" y="5705475"/>
            <a:ext cx="696912" cy="23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2" name="Rechthoek 1"/>
          <p:cNvSpPr/>
          <p:nvPr/>
        </p:nvSpPr>
        <p:spPr>
          <a:xfrm>
            <a:off x="6928329" y="6699977"/>
            <a:ext cx="22156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800" dirty="0">
                <a:solidFill>
                  <a:srgbClr val="000000"/>
                </a:solidFill>
              </a:rPr>
              <a:t>http://www.wikiwand.com/en/Ectomycorrhiza</a:t>
            </a:r>
          </a:p>
        </p:txBody>
      </p:sp>
    </p:spTree>
    <p:extLst>
      <p:ext uri="{BB962C8B-B14F-4D97-AF65-F5344CB8AC3E}">
        <p14:creationId xmlns:p14="http://schemas.microsoft.com/office/powerpoint/2010/main" val="263112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Opdracht 2 </a:t>
            </a:r>
            <a:r>
              <a:rPr lang="nl-NL" sz="3600" dirty="0">
                <a:hlinkClick r:id="rId3"/>
              </a:rPr>
              <a:t>Sporen</a:t>
            </a:r>
            <a:endParaRPr lang="nl-NL" sz="3600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14600"/>
            <a:ext cx="8664574" cy="4114800"/>
          </a:xfrm>
        </p:spPr>
        <p:txBody>
          <a:bodyPr/>
          <a:lstStyle/>
          <a:p>
            <a:pPr eaLnBrk="1" hangingPunct="1"/>
            <a:endParaRPr lang="nl-NL" sz="2000" dirty="0">
              <a:latin typeface="+mj-lt"/>
            </a:endParaRPr>
          </a:p>
          <a:p>
            <a:pPr eaLnBrk="1" hangingPunct="1"/>
            <a:r>
              <a:rPr lang="nl-NL" sz="2000" dirty="0">
                <a:latin typeface="+mj-lt"/>
              </a:rPr>
              <a:t>In figuur 31.5 staat de levenscyclus van een schimmel schematisch weergegeven. </a:t>
            </a:r>
          </a:p>
          <a:p>
            <a:pPr eaLnBrk="1" hangingPunct="1"/>
            <a:endParaRPr lang="nl-NL" sz="2000" dirty="0">
              <a:latin typeface="+mj-lt"/>
            </a:endParaRPr>
          </a:p>
          <a:p>
            <a:pPr marL="457200" indent="-457200" eaLnBrk="1" hangingPunct="1">
              <a:buClrTx/>
              <a:buSzPct val="100000"/>
              <a:buFont typeface="+mj-lt"/>
              <a:buAutoNum type="arabicPeriod"/>
            </a:pPr>
            <a:r>
              <a:rPr lang="nl-NL" sz="2000" dirty="0">
                <a:latin typeface="+mj-lt"/>
              </a:rPr>
              <a:t>Beschrijf in eigen woorden de geslachtelijke en ongeslachtelijke voortplanting van schimmels. </a:t>
            </a:r>
          </a:p>
          <a:p>
            <a:pPr marL="457200" indent="-457200" eaLnBrk="1" hangingPunct="1">
              <a:buClrTx/>
              <a:buSzPct val="100000"/>
              <a:buFont typeface="+mj-lt"/>
              <a:buAutoNum type="arabicPeriod"/>
            </a:pPr>
            <a:r>
              <a:rPr lang="nl-NL" sz="2000" dirty="0">
                <a:latin typeface="+mj-lt"/>
              </a:rPr>
              <a:t>Geef een duidelijke uitleg van de in de afbeelding genoemde begrippen. </a:t>
            </a:r>
            <a:r>
              <a:rPr lang="nl-NL" sz="2000" dirty="0" smtClean="0">
                <a:latin typeface="+mj-lt"/>
              </a:rPr>
              <a:t>Tip maak gebruik van je </a:t>
            </a:r>
            <a:r>
              <a:rPr lang="nl-NL" sz="2000" dirty="0" err="1" smtClean="0">
                <a:latin typeface="+mj-lt"/>
              </a:rPr>
              <a:t>glossary</a:t>
            </a:r>
            <a:r>
              <a:rPr lang="nl-NL" sz="2000" dirty="0" smtClean="0">
                <a:latin typeface="+mj-lt"/>
              </a:rPr>
              <a:t>/Mastering </a:t>
            </a:r>
            <a:r>
              <a:rPr lang="nl-NL" sz="2000" dirty="0" err="1" smtClean="0">
                <a:latin typeface="+mj-lt"/>
              </a:rPr>
              <a:t>Biology</a:t>
            </a:r>
            <a:endParaRPr lang="nl-NL" sz="2000" dirty="0">
              <a:latin typeface="+mj-lt"/>
            </a:endParaRPr>
          </a:p>
          <a:p>
            <a:pPr marL="0" indent="0" eaLnBrk="1" hangingPunct="1">
              <a:buNone/>
            </a:pPr>
            <a:endParaRPr lang="nl-NL" sz="2000" b="1" dirty="0">
              <a:solidFill>
                <a:srgbClr val="CC3399"/>
              </a:solidFill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161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Figuur 31.5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438400"/>
            <a:ext cx="8664574" cy="4114800"/>
          </a:xfrm>
        </p:spPr>
        <p:txBody>
          <a:bodyPr/>
          <a:lstStyle/>
          <a:p>
            <a:pPr marL="0" indent="0" eaLnBrk="1" hangingPunct="1">
              <a:buNone/>
            </a:pPr>
            <a:endParaRPr lang="nl-NL" sz="2000" b="1" dirty="0">
              <a:solidFill>
                <a:srgbClr val="CC3399"/>
              </a:solidFill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75964" y="1543598"/>
            <a:ext cx="3553828" cy="504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6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Mutualisten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664574" cy="4114800"/>
          </a:xfrm>
        </p:spPr>
        <p:txBody>
          <a:bodyPr/>
          <a:lstStyle/>
          <a:p>
            <a:pPr eaLnBrk="1" hangingPunct="1"/>
            <a:r>
              <a:rPr lang="nl-NL" sz="2000" dirty="0">
                <a:latin typeface="+mj-lt"/>
              </a:rPr>
              <a:t>Plant – </a:t>
            </a:r>
            <a:r>
              <a:rPr lang="nl-NL" sz="2000" dirty="0" err="1">
                <a:latin typeface="+mj-lt"/>
              </a:rPr>
              <a:t>mycorrhiza</a:t>
            </a:r>
            <a:r>
              <a:rPr lang="nl-NL" sz="2000" dirty="0">
                <a:latin typeface="+mj-lt"/>
              </a:rPr>
              <a:t>, </a:t>
            </a:r>
            <a:r>
              <a:rPr lang="nl-NL" sz="2000" dirty="0" err="1">
                <a:latin typeface="+mj-lt"/>
              </a:rPr>
              <a:t>endofyt</a:t>
            </a:r>
            <a:endParaRPr lang="nl-NL" sz="2000" dirty="0"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/>
            <a:r>
              <a:rPr lang="nl-NL" sz="2000" dirty="0">
                <a:latin typeface="+mj-lt"/>
              </a:rPr>
              <a:t>Dier – darmstelsel</a:t>
            </a: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/>
            <a:r>
              <a:rPr lang="nl-NL" sz="2000" dirty="0">
                <a:latin typeface="+mj-lt"/>
              </a:rPr>
              <a:t>Micro-organisme – korstmos </a:t>
            </a: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12CA6D-6699-4810-ADDB-02394F04B41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55796" y="2720706"/>
            <a:ext cx="3843936" cy="4116328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4567196" y="6562338"/>
            <a:ext cx="1045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31.22</a:t>
            </a:r>
          </a:p>
        </p:txBody>
      </p:sp>
    </p:spTree>
    <p:extLst>
      <p:ext uri="{BB962C8B-B14F-4D97-AF65-F5344CB8AC3E}">
        <p14:creationId xmlns:p14="http://schemas.microsoft.com/office/powerpoint/2010/main" val="196793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Korstmossen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4572000" cy="4114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nl-NL" sz="2000" dirty="0">
                <a:latin typeface="+mj-lt"/>
              </a:rPr>
              <a:t>Samenwerking van: </a:t>
            </a: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/>
            <a:r>
              <a:rPr lang="nl-NL" sz="2000" dirty="0" err="1">
                <a:latin typeface="+mj-lt"/>
              </a:rPr>
              <a:t>Fotosynthetiseerders</a:t>
            </a:r>
            <a:r>
              <a:rPr lang="nl-NL" sz="2000" dirty="0">
                <a:latin typeface="+mj-lt"/>
              </a:rPr>
              <a:t> – eencellige groene algen of </a:t>
            </a:r>
            <a:r>
              <a:rPr lang="nl-NL" sz="2000" dirty="0" err="1">
                <a:latin typeface="+mj-lt"/>
              </a:rPr>
              <a:t>cyanobacterien</a:t>
            </a:r>
            <a:r>
              <a:rPr lang="nl-NL" sz="2000" dirty="0">
                <a:latin typeface="+mj-lt"/>
              </a:rPr>
              <a:t> </a:t>
            </a: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/>
            <a:r>
              <a:rPr lang="nl-NL" sz="2000" dirty="0">
                <a:latin typeface="+mj-lt"/>
              </a:rPr>
              <a:t>Schimmel – meestal </a:t>
            </a:r>
            <a:r>
              <a:rPr lang="nl-NL" sz="2000" dirty="0" err="1">
                <a:latin typeface="+mj-lt"/>
              </a:rPr>
              <a:t>ascomycota</a:t>
            </a:r>
            <a:endParaRPr lang="nl-NL" sz="2000" dirty="0">
              <a:latin typeface="+mj-lt"/>
            </a:endParaRPr>
          </a:p>
          <a:p>
            <a:pPr eaLnBrk="1" hangingPunct="1"/>
            <a:endParaRPr lang="nl-NL" sz="2000" dirty="0">
              <a:latin typeface="+mj-lt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2000" dirty="0">
              <a:latin typeface="+mj-lt"/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12CA6D-6699-4810-ADDB-02394F04B41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74" y="1881725"/>
            <a:ext cx="3893700" cy="4538726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4983310" y="6472238"/>
            <a:ext cx="1045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31.23</a:t>
            </a:r>
          </a:p>
        </p:txBody>
      </p:sp>
    </p:spTree>
    <p:extLst>
      <p:ext uri="{BB962C8B-B14F-4D97-AF65-F5344CB8AC3E}">
        <p14:creationId xmlns:p14="http://schemas.microsoft.com/office/powerpoint/2010/main" val="200603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Leerdoelen H31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647700" y="1905000"/>
            <a:ext cx="8343900" cy="5273675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nl-NL" sz="1800" b="1" dirty="0"/>
              <a:t>Aan het eind van de les kun je:</a:t>
            </a:r>
          </a:p>
          <a:p>
            <a:pPr marL="457200" lvl="1" indent="0" algn="just">
              <a:buNone/>
            </a:pPr>
            <a:endParaRPr 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Lusten en lasten van schimmels noemen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De verschillende leefstijlen van schimmels omschrijven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Beschrijven hoe een schimmel opgebouwd is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Een aantal gespecialiseerde schimmeldraden benoemen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nl-NL" alt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Verschillende soorten </a:t>
            </a:r>
            <a:r>
              <a:rPr lang="nl-NL" altLang="nl-NL" sz="1800" dirty="0" err="1"/>
              <a:t>mycorrhizae</a:t>
            </a:r>
            <a:r>
              <a:rPr lang="nl-NL" altLang="nl-NL" sz="1800" dirty="0"/>
              <a:t> beschrijven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Voortplanting van schimmels beschrijven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Omschrijven wat korstmos is en hoe ze zich voortplanten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57939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20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Opdrachten H31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783936" y="1923472"/>
            <a:ext cx="8343900" cy="5273675"/>
          </a:xfrm>
        </p:spPr>
        <p:txBody>
          <a:bodyPr/>
          <a:lstStyle/>
          <a:p>
            <a:pPr marL="0" indent="0">
              <a:buNone/>
            </a:pPr>
            <a:r>
              <a:rPr lang="nl-NL" sz="1300" dirty="0"/>
              <a:t>1. Leg duidelijk  de volgende termen uit:</a:t>
            </a:r>
          </a:p>
          <a:p>
            <a:pPr marL="0" lvl="0" indent="0">
              <a:buNone/>
            </a:pPr>
            <a:r>
              <a:rPr lang="nl-NL" sz="1300" dirty="0"/>
              <a:t>	A. </a:t>
            </a:r>
            <a:r>
              <a:rPr lang="nl-NL" sz="1300" dirty="0" err="1"/>
              <a:t>Haustorium</a:t>
            </a:r>
            <a:endParaRPr lang="nl-NL" sz="1300" dirty="0"/>
          </a:p>
          <a:p>
            <a:pPr marL="0" lvl="0" indent="0">
              <a:buNone/>
            </a:pPr>
            <a:r>
              <a:rPr lang="nl-NL" sz="1300" dirty="0"/>
              <a:t>	B. Pathogeen</a:t>
            </a:r>
          </a:p>
          <a:p>
            <a:pPr marL="0" lvl="0" indent="0">
              <a:buNone/>
            </a:pPr>
            <a:r>
              <a:rPr lang="nl-NL" sz="1300" dirty="0"/>
              <a:t>	C. Mycose</a:t>
            </a:r>
          </a:p>
          <a:p>
            <a:pPr marL="0" indent="0">
              <a:buNone/>
            </a:pPr>
            <a:r>
              <a:rPr lang="nl-NL" sz="1300" dirty="0"/>
              <a:t> </a:t>
            </a:r>
          </a:p>
          <a:p>
            <a:pPr marL="0" lvl="0" indent="0">
              <a:buNone/>
            </a:pPr>
            <a:r>
              <a:rPr lang="nl-NL" sz="1300" dirty="0"/>
              <a:t>2. </a:t>
            </a:r>
            <a:r>
              <a:rPr lang="nl-NL" sz="1300" dirty="0" err="1"/>
              <a:t>Mycorrhyzae</a:t>
            </a:r>
            <a:r>
              <a:rPr lang="nl-NL" sz="1300" dirty="0"/>
              <a:t> en Korstmossen zijn beide voorbeelden van symbiose.</a:t>
            </a:r>
          </a:p>
          <a:p>
            <a:pPr marL="0" indent="0">
              <a:buNone/>
            </a:pPr>
            <a:r>
              <a:rPr lang="nl-NL" sz="1300" dirty="0"/>
              <a:t>Leg in eigen woorden uit wat met de termen </a:t>
            </a:r>
            <a:r>
              <a:rPr lang="nl-NL" sz="1300" dirty="0" err="1"/>
              <a:t>mycorrhyzae</a:t>
            </a:r>
            <a:r>
              <a:rPr lang="nl-NL" sz="1300" dirty="0"/>
              <a:t> en korstmossen bedoeld wordt en waarom spreken we hier in beide gevallen over symbiose.</a:t>
            </a:r>
          </a:p>
          <a:p>
            <a:pPr marL="0" indent="0">
              <a:buNone/>
            </a:pPr>
            <a:r>
              <a:rPr lang="nl-NL" sz="1300" dirty="0"/>
              <a:t> </a:t>
            </a:r>
          </a:p>
          <a:p>
            <a:pPr marL="0" lvl="0" indent="0">
              <a:buNone/>
            </a:pPr>
            <a:r>
              <a:rPr lang="nl-NL" sz="1300" dirty="0"/>
              <a:t>3. Welke structuren zijn verantwoordelijk voor het cytoplasmatische transport van voedingsstoffen, organellen en andere stoffen door de </a:t>
            </a:r>
            <a:r>
              <a:rPr lang="nl-NL" sz="1300" dirty="0" err="1"/>
              <a:t>hyfen</a:t>
            </a:r>
            <a:r>
              <a:rPr lang="nl-NL" sz="1300" dirty="0"/>
              <a:t> in schimmels met septa? (1 antwoord mogelijk)</a:t>
            </a:r>
          </a:p>
          <a:p>
            <a:pPr marL="0" indent="0">
              <a:buNone/>
            </a:pPr>
            <a:r>
              <a:rPr lang="nl-NL" sz="1300" dirty="0"/>
              <a:t>	a) Meerdere chitine lagen in de septa</a:t>
            </a:r>
          </a:p>
          <a:p>
            <a:pPr marL="0" indent="0">
              <a:buNone/>
            </a:pPr>
            <a:r>
              <a:rPr lang="nl-NL" sz="1300" dirty="0"/>
              <a:t>	b) Complex </a:t>
            </a:r>
            <a:r>
              <a:rPr lang="nl-NL" sz="1300" dirty="0" err="1"/>
              <a:t>microtubulair</a:t>
            </a:r>
            <a:r>
              <a:rPr lang="nl-NL" sz="1300" dirty="0"/>
              <a:t> cytoskelet</a:t>
            </a:r>
          </a:p>
          <a:p>
            <a:pPr marL="0" indent="0">
              <a:buNone/>
            </a:pPr>
            <a:r>
              <a:rPr lang="nl-NL" sz="1300" dirty="0"/>
              <a:t>	c) </a:t>
            </a:r>
            <a:r>
              <a:rPr lang="nl-NL" sz="1300" dirty="0" err="1"/>
              <a:t>Porien</a:t>
            </a:r>
            <a:r>
              <a:rPr lang="nl-NL" sz="1300" dirty="0"/>
              <a:t> in de septa</a:t>
            </a:r>
          </a:p>
          <a:p>
            <a:pPr marL="0" indent="0">
              <a:buNone/>
            </a:pPr>
            <a:r>
              <a:rPr lang="nl-NL" sz="1300" dirty="0"/>
              <a:t>	d) </a:t>
            </a:r>
            <a:r>
              <a:rPr lang="nl-NL" sz="1300" dirty="0" err="1"/>
              <a:t>Tight-junctions</a:t>
            </a:r>
            <a:r>
              <a:rPr lang="nl-NL" sz="1300" dirty="0"/>
              <a:t> in septa tussen de cellen</a:t>
            </a:r>
          </a:p>
          <a:p>
            <a:pPr marL="0" indent="0">
              <a:buNone/>
            </a:pPr>
            <a:r>
              <a:rPr lang="nl-NL" sz="1300" dirty="0"/>
              <a:t> </a:t>
            </a:r>
          </a:p>
          <a:p>
            <a:pPr marL="0" lvl="0" indent="0">
              <a:buNone/>
            </a:pPr>
            <a:r>
              <a:rPr lang="nl-NL" sz="1300" dirty="0"/>
              <a:t>4. De volgende term is direct na </a:t>
            </a:r>
            <a:r>
              <a:rPr lang="nl-NL" sz="1300" dirty="0" err="1"/>
              <a:t>karyogamie</a:t>
            </a:r>
            <a:r>
              <a:rPr lang="nl-NL" sz="1300" dirty="0"/>
              <a:t> van toepassing: (1 antwoord mogelijk)</a:t>
            </a:r>
          </a:p>
          <a:p>
            <a:pPr marL="0" indent="0">
              <a:buNone/>
            </a:pPr>
            <a:r>
              <a:rPr lang="nl-NL" sz="1300" dirty="0"/>
              <a:t>	a) </a:t>
            </a:r>
            <a:r>
              <a:rPr lang="nl-NL" sz="1300" dirty="0" err="1"/>
              <a:t>Diploid</a:t>
            </a:r>
            <a:endParaRPr lang="nl-NL" sz="1300" dirty="0"/>
          </a:p>
          <a:p>
            <a:pPr marL="0" lvl="0" indent="0">
              <a:buNone/>
            </a:pPr>
            <a:r>
              <a:rPr lang="nl-NL" sz="1300" dirty="0"/>
              <a:t>	b) </a:t>
            </a:r>
            <a:r>
              <a:rPr lang="nl-NL" sz="1300" dirty="0" err="1"/>
              <a:t>Heterokaryoot</a:t>
            </a:r>
            <a:endParaRPr lang="nl-NL" sz="1300" dirty="0"/>
          </a:p>
          <a:p>
            <a:pPr marL="0" lvl="0" indent="0">
              <a:buNone/>
            </a:pPr>
            <a:r>
              <a:rPr lang="nl-NL" sz="1300" dirty="0"/>
              <a:t>	c) </a:t>
            </a:r>
            <a:r>
              <a:rPr lang="nl-NL" sz="1300" dirty="0" err="1"/>
              <a:t>Plasmogamie</a:t>
            </a:r>
            <a:endParaRPr lang="nl-NL" sz="1300" dirty="0"/>
          </a:p>
          <a:p>
            <a:pPr marL="0" lvl="0" indent="0">
              <a:buNone/>
            </a:pPr>
            <a:r>
              <a:rPr lang="nl-NL" sz="1300" dirty="0"/>
              <a:t>	d) </a:t>
            </a:r>
            <a:r>
              <a:rPr lang="nl-NL" sz="1300" dirty="0" err="1"/>
              <a:t>Dikaryotisch</a:t>
            </a:r>
            <a:endParaRPr lang="nl-NL" sz="1300" dirty="0"/>
          </a:p>
          <a:p>
            <a:pPr marL="0" indent="0">
              <a:buNone/>
            </a:pPr>
            <a:r>
              <a:rPr lang="nl-NL" sz="1300" dirty="0"/>
              <a:t> 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512307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21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Leerdoelen H31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647700" y="1905000"/>
            <a:ext cx="8343900" cy="5273675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nl-NL" sz="1800" b="1" dirty="0"/>
              <a:t>Aan het eind van de les kun je:</a:t>
            </a:r>
          </a:p>
          <a:p>
            <a:pPr marL="457200" lvl="1" indent="0" algn="just">
              <a:buNone/>
            </a:pPr>
            <a:endParaRPr 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Lusten en lasten van schimmels noemen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De verschillende leefstijlen van schimmels omschrijven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Beschrijven hoe een schimmel opgebouwd is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Een aantal gespecialiseerde schimmeldraden benoemen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nl-NL" altLang="nl-NL" sz="1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Verschillende soorten </a:t>
            </a:r>
            <a:r>
              <a:rPr lang="nl-NL" altLang="nl-NL" sz="1800" dirty="0" err="1"/>
              <a:t>mycorrhizae</a:t>
            </a:r>
            <a:r>
              <a:rPr lang="nl-NL" altLang="nl-NL" sz="1800" dirty="0"/>
              <a:t> beschrijven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Voortplanting van schimmels beschrijven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nl-NL" altLang="nl-NL" sz="1800" b="1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nl-NL" altLang="nl-NL" sz="1800" dirty="0"/>
              <a:t>Omschrijven wat korstmos is en hoe ze zich voortplanten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201011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3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  Lusten van schimmels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3886200" y="1905000"/>
            <a:ext cx="8343900" cy="5273675"/>
          </a:xfrm>
        </p:spPr>
        <p:txBody>
          <a:bodyPr/>
          <a:lstStyle/>
          <a:p>
            <a:pPr marL="457200" lvl="1" indent="0" algn="just">
              <a:buFont typeface="Wingdings" pitchFamily="2" charset="2"/>
              <a:buNone/>
            </a:pPr>
            <a:endParaRPr lang="en-US" sz="2000" dirty="0"/>
          </a:p>
          <a:p>
            <a:pPr eaLnBrk="1" hangingPunct="1"/>
            <a:r>
              <a:rPr lang="nl-NL" altLang="nl-NL" sz="2400" dirty="0"/>
              <a:t>Fusarium </a:t>
            </a:r>
            <a:r>
              <a:rPr lang="nl-NL" altLang="nl-NL" sz="2400" dirty="0" err="1"/>
              <a:t>venenatum</a:t>
            </a:r>
            <a:endParaRPr lang="nl-NL" altLang="nl-NL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04800" y="2301961"/>
            <a:ext cx="3581400" cy="2803439"/>
            <a:chOff x="827088" y="1181767"/>
            <a:chExt cx="4953000" cy="3903662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113" y="1181767"/>
              <a:ext cx="4879975" cy="3903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hthoek 2"/>
            <p:cNvSpPr>
              <a:spLocks noChangeArrowheads="1"/>
            </p:cNvSpPr>
            <p:nvPr/>
          </p:nvSpPr>
          <p:spPr bwMode="auto">
            <a:xfrm>
              <a:off x="827088" y="4835525"/>
              <a:ext cx="15763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nl-NL" altLang="nl-NL" sz="800" dirty="0">
                  <a:hlinkClick r:id="rId3"/>
                </a:rPr>
                <a:t>http://what-gen-ate.blogspot.nl</a:t>
              </a:r>
              <a:endParaRPr lang="nl-NL" altLang="nl-NL" sz="800" dirty="0"/>
            </a:p>
          </p:txBody>
        </p:sp>
      </p:grpSp>
      <p:grpSp>
        <p:nvGrpSpPr>
          <p:cNvPr id="4" name="Groep 3"/>
          <p:cNvGrpSpPr/>
          <p:nvPr/>
        </p:nvGrpSpPr>
        <p:grpSpPr>
          <a:xfrm>
            <a:off x="4038600" y="3237805"/>
            <a:ext cx="4381500" cy="2300288"/>
            <a:chOff x="4038600" y="3237805"/>
            <a:chExt cx="4381500" cy="2300288"/>
          </a:xfrm>
        </p:grpSpPr>
        <p:pic>
          <p:nvPicPr>
            <p:cNvPr id="2" name="Afbeelding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8600" y="3237805"/>
              <a:ext cx="4381500" cy="2300288"/>
            </a:xfrm>
            <a:prstGeom prst="rect">
              <a:avLst/>
            </a:prstGeom>
          </p:spPr>
        </p:pic>
        <p:sp>
          <p:nvSpPr>
            <p:cNvPr id="3" name="Rechthoek 2"/>
            <p:cNvSpPr/>
            <p:nvPr/>
          </p:nvSpPr>
          <p:spPr>
            <a:xfrm>
              <a:off x="7134171" y="5322649"/>
              <a:ext cx="128592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800" dirty="0">
                  <a:solidFill>
                    <a:schemeClr val="bg1"/>
                  </a:solidFill>
                </a:rPr>
                <a:t>https://www.quorn.co.uk</a:t>
              </a:r>
            </a:p>
          </p:txBody>
        </p:sp>
      </p:grpSp>
      <p:grpSp>
        <p:nvGrpSpPr>
          <p:cNvPr id="7" name="Groep 6"/>
          <p:cNvGrpSpPr/>
          <p:nvPr/>
        </p:nvGrpSpPr>
        <p:grpSpPr>
          <a:xfrm>
            <a:off x="990600" y="5049891"/>
            <a:ext cx="3200400" cy="1800225"/>
            <a:chOff x="990600" y="5049891"/>
            <a:chExt cx="3200400" cy="180022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5049891"/>
              <a:ext cx="3200400" cy="180022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1293326" y="6634672"/>
              <a:ext cx="128592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nl-NL" sz="800" dirty="0"/>
                <a:t>https://www.quorn.co.uk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13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4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  </a:t>
            </a:r>
            <a:r>
              <a:rPr lang="nl-NL" altLang="nl-NL" sz="3600" dirty="0" err="1"/>
              <a:t>Quorn</a:t>
            </a:r>
            <a:r>
              <a:rPr lang="nl-NL" altLang="nl-NL" sz="3600" baseline="30000" dirty="0" err="1"/>
              <a:t>TM</a:t>
            </a:r>
            <a:endParaRPr lang="nl-NL" altLang="nl-NL" sz="3600" baseline="30000" dirty="0"/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228600" y="1828800"/>
            <a:ext cx="8343900" cy="5273675"/>
          </a:xfrm>
        </p:spPr>
        <p:txBody>
          <a:bodyPr/>
          <a:lstStyle/>
          <a:p>
            <a:pPr>
              <a:buSzPct val="80000"/>
              <a:defRPr/>
            </a:pPr>
            <a:endParaRPr lang="nl-NL" sz="2000" u="sng" dirty="0"/>
          </a:p>
          <a:p>
            <a:pPr>
              <a:buSzPct val="80000"/>
              <a:defRPr/>
            </a:pPr>
            <a:r>
              <a:rPr lang="nl-NL" sz="2000" dirty="0"/>
              <a:t>Micro-schimmel met hoog eiwitgehalte</a:t>
            </a:r>
          </a:p>
          <a:p>
            <a:pPr>
              <a:buSzPct val="80000"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dirty="0" err="1"/>
              <a:t>Myco</a:t>
            </a:r>
            <a:r>
              <a:rPr lang="nl-NL" sz="2000" dirty="0"/>
              <a:t>-proteïne gebruikt als voedsel</a:t>
            </a:r>
          </a:p>
          <a:p>
            <a:pPr>
              <a:buSzPct val="80000"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dirty="0" err="1"/>
              <a:t>Multicellulaire</a:t>
            </a:r>
            <a:r>
              <a:rPr lang="nl-NL" sz="2000" dirty="0"/>
              <a:t> filamenten (schimmeldraden/</a:t>
            </a:r>
            <a:r>
              <a:rPr lang="nl-NL" sz="2000" dirty="0" err="1"/>
              <a:t>hyfen</a:t>
            </a:r>
            <a:r>
              <a:rPr lang="nl-NL" sz="2000" dirty="0"/>
              <a:t>) van de schimmel lijken qua structuur (lengte en breedte) op dierlijk spierweefsel</a:t>
            </a:r>
          </a:p>
          <a:p>
            <a:pPr>
              <a:buSzPct val="80000"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dirty="0"/>
              <a:t>Gemaakt volgens gistingsproces (≈ bier brouwen)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nl-NL" sz="2000" dirty="0"/>
          </a:p>
          <a:p>
            <a:pPr marL="0" indent="0">
              <a:buNone/>
              <a:defRPr/>
            </a:pPr>
            <a:r>
              <a:rPr lang="nl-NL" sz="2000" b="1" dirty="0"/>
              <a:t>	Alternatief voor vlees   </a:t>
            </a:r>
          </a:p>
          <a:p>
            <a:pPr>
              <a:defRPr/>
            </a:pPr>
            <a:endParaRPr lang="nl-NL" sz="2000" b="1" dirty="0"/>
          </a:p>
          <a:p>
            <a:pPr>
              <a:defRPr/>
            </a:pPr>
            <a:r>
              <a:rPr lang="nl-NL" sz="2000" dirty="0"/>
              <a:t>Vol vezels en eiwit, minder verzadigd vet en calorieën 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86715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5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  Eetbare schimmels</a:t>
            </a:r>
            <a:endParaRPr lang="nl-NL" altLang="nl-NL" sz="3600" baseline="30000" dirty="0"/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314763" y="2081189"/>
            <a:ext cx="8343900" cy="5273675"/>
          </a:xfrm>
        </p:spPr>
        <p:txBody>
          <a:bodyPr/>
          <a:lstStyle/>
          <a:p>
            <a:pPr marL="0" indent="0">
              <a:buSzPct val="80000"/>
              <a:buNone/>
              <a:defRPr/>
            </a:pPr>
            <a:endParaRPr lang="nl-NL" sz="2000" u="sng" dirty="0"/>
          </a:p>
          <a:p>
            <a:pPr>
              <a:buSzPct val="80000"/>
              <a:defRPr/>
            </a:pPr>
            <a:r>
              <a:rPr lang="nl-NL" sz="2000" i="1" dirty="0" err="1"/>
              <a:t>Aspergillus</a:t>
            </a:r>
            <a:r>
              <a:rPr lang="nl-NL" sz="2000" i="1" dirty="0"/>
              <a:t> </a:t>
            </a:r>
            <a:r>
              <a:rPr lang="nl-NL" sz="2000" i="1" dirty="0" err="1"/>
              <a:t>oryzae</a:t>
            </a:r>
            <a:r>
              <a:rPr lang="nl-NL" sz="2000" i="1" dirty="0"/>
              <a:t>, </a:t>
            </a:r>
            <a:r>
              <a:rPr lang="nl-NL" sz="2000" i="1" dirty="0" err="1"/>
              <a:t>Saccharomyces</a:t>
            </a:r>
            <a:r>
              <a:rPr lang="nl-NL" sz="2000" i="1" dirty="0"/>
              <a:t> </a:t>
            </a:r>
            <a:r>
              <a:rPr lang="nl-NL" sz="2000" i="1" dirty="0" err="1"/>
              <a:t>rouxii</a:t>
            </a:r>
            <a:r>
              <a:rPr lang="nl-NL" sz="2000" dirty="0"/>
              <a:t>  </a:t>
            </a:r>
          </a:p>
          <a:p>
            <a:pPr marL="0" indent="0">
              <a:buSzPct val="80000"/>
              <a:buNone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i="1" dirty="0" err="1"/>
              <a:t>Penicillium</a:t>
            </a:r>
            <a:r>
              <a:rPr lang="nl-NL" sz="2000" i="1" dirty="0"/>
              <a:t> </a:t>
            </a:r>
            <a:r>
              <a:rPr lang="nl-NL" sz="2000" i="1" dirty="0" err="1"/>
              <a:t>camemberti</a:t>
            </a:r>
            <a:r>
              <a:rPr lang="nl-NL" sz="2000" i="1" dirty="0"/>
              <a:t> </a:t>
            </a:r>
          </a:p>
          <a:p>
            <a:pPr marL="0" indent="0">
              <a:buSzPct val="80000"/>
              <a:buNone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i="1" dirty="0" err="1"/>
              <a:t>Penicillium</a:t>
            </a:r>
            <a:r>
              <a:rPr lang="nl-NL" sz="2000" i="1" dirty="0"/>
              <a:t> </a:t>
            </a:r>
            <a:r>
              <a:rPr lang="nl-NL" sz="2000" i="1" dirty="0" err="1"/>
              <a:t>roquefortii</a:t>
            </a:r>
            <a:endParaRPr lang="nl-NL" sz="2000" dirty="0"/>
          </a:p>
          <a:p>
            <a:pPr marL="0" indent="0">
              <a:buSzPct val="80000"/>
              <a:buNone/>
              <a:defRPr/>
            </a:pPr>
            <a:endParaRPr lang="nl-NL" sz="2000" dirty="0"/>
          </a:p>
          <a:p>
            <a:pPr>
              <a:buSzPct val="80000"/>
              <a:defRPr/>
            </a:pPr>
            <a:r>
              <a:rPr lang="nl-NL" sz="2000" i="1" dirty="0" err="1"/>
              <a:t>Monoascus</a:t>
            </a:r>
            <a:r>
              <a:rPr lang="nl-NL" sz="2000" i="1" dirty="0"/>
              <a:t> </a:t>
            </a:r>
            <a:r>
              <a:rPr lang="nl-NL" sz="2000" i="1" dirty="0" err="1"/>
              <a:t>purpureus</a:t>
            </a:r>
            <a:r>
              <a:rPr lang="nl-NL" sz="2000" i="1" dirty="0"/>
              <a:t> </a:t>
            </a:r>
          </a:p>
          <a:p>
            <a:pPr>
              <a:buSzPct val="80000"/>
              <a:defRPr/>
            </a:pPr>
            <a:endParaRPr lang="nl-NL" sz="2000" i="1" dirty="0"/>
          </a:p>
          <a:p>
            <a:pPr>
              <a:buSzPct val="80000"/>
              <a:defRPr/>
            </a:pPr>
            <a:r>
              <a:rPr lang="nl-NL" sz="2000" i="1" dirty="0" err="1"/>
              <a:t>Saccaromyces</a:t>
            </a:r>
            <a:r>
              <a:rPr lang="nl-NL" sz="2000" i="1" dirty="0"/>
              <a:t> </a:t>
            </a:r>
            <a:r>
              <a:rPr lang="nl-NL" sz="2000" i="1" dirty="0" err="1"/>
              <a:t>cerevisiae</a:t>
            </a:r>
            <a:endParaRPr lang="nl-NL" sz="2000" i="1" dirty="0"/>
          </a:p>
          <a:p>
            <a:pPr>
              <a:buSzPct val="80000"/>
              <a:defRPr/>
            </a:pPr>
            <a:endParaRPr lang="nl-NL" sz="2000" b="1" i="1" dirty="0"/>
          </a:p>
          <a:p>
            <a:pPr marL="0" indent="0">
              <a:buSzPct val="80000"/>
              <a:buNone/>
              <a:defRPr/>
            </a:pP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943600" y="1237609"/>
            <a:ext cx="2185988" cy="3181991"/>
            <a:chOff x="6487973" y="520059"/>
            <a:chExt cx="2185988" cy="3181991"/>
          </a:xfrm>
        </p:grpSpPr>
        <p:grpSp>
          <p:nvGrpSpPr>
            <p:cNvPr id="6" name="Groep 2"/>
            <p:cNvGrpSpPr>
              <a:grpSpLocks/>
            </p:cNvGrpSpPr>
            <p:nvPr/>
          </p:nvGrpSpPr>
          <p:grpSpPr bwMode="auto">
            <a:xfrm>
              <a:off x="6487973" y="533400"/>
              <a:ext cx="2185988" cy="3168650"/>
              <a:chOff x="6156176" y="692696"/>
              <a:chExt cx="2186163" cy="3168352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84" y="692696"/>
                <a:ext cx="2114155" cy="316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kstvak 1"/>
              <p:cNvSpPr txBox="1">
                <a:spLocks noChangeArrowheads="1"/>
              </p:cNvSpPr>
              <p:nvPr/>
            </p:nvSpPr>
            <p:spPr bwMode="auto">
              <a:xfrm>
                <a:off x="6156176" y="3645024"/>
                <a:ext cx="1512168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nl-NL" altLang="nl-NL" sz="800"/>
                  <a:t>www.druppels.nl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6552718" y="520059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SzPct val="80000"/>
                <a:buNone/>
                <a:defRPr/>
              </a:pPr>
              <a:r>
                <a:rPr lang="nl-NL" b="1" dirty="0">
                  <a:solidFill>
                    <a:srgbClr val="7030A0"/>
                  </a:solidFill>
                  <a:latin typeface="+mj-lt"/>
                </a:rPr>
                <a:t>sojasaus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286156" y="3558887"/>
            <a:ext cx="258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nl-NL" b="1" dirty="0">
                <a:solidFill>
                  <a:srgbClr val="7030A0"/>
                </a:solidFill>
                <a:latin typeface="+mj-lt"/>
              </a:rPr>
              <a:t>o.a. brie, camembert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65189" y="4203556"/>
            <a:ext cx="3211136" cy="2441019"/>
            <a:chOff x="3660433" y="4124900"/>
            <a:chExt cx="3211136" cy="244101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0" t="25485" r="8333" b="2042"/>
            <a:stretch>
              <a:fillRect/>
            </a:stretch>
          </p:blipFill>
          <p:spPr bwMode="auto">
            <a:xfrm>
              <a:off x="4290511" y="4482546"/>
              <a:ext cx="1625600" cy="2083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660433" y="4124900"/>
              <a:ext cx="32111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nl-NL" b="1" dirty="0">
                  <a:solidFill>
                    <a:srgbClr val="7030A0"/>
                  </a:solidFill>
                  <a:latin typeface="+mj-lt"/>
                </a:rPr>
                <a:t>o.a. roquefort, gorgonzola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90511" y="6319698"/>
              <a:ext cx="11128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nl-NL" altLang="nl-NL" sz="1000" dirty="0">
                  <a:solidFill>
                    <a:schemeClr val="bg1"/>
                  </a:solidFill>
                  <a:latin typeface="+mj-lt"/>
                </a:rPr>
                <a:t>En.wikipedia.org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05600" y="3886200"/>
            <a:ext cx="1981200" cy="2925335"/>
            <a:chOff x="7398556" y="3907263"/>
            <a:chExt cx="1981200" cy="2925335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556" y="3907263"/>
              <a:ext cx="1953063" cy="2925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8097033" y="3941956"/>
              <a:ext cx="1282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nl-NL" b="1" dirty="0">
                  <a:solidFill>
                    <a:srgbClr val="7030A0"/>
                  </a:solidFill>
                  <a:latin typeface="+mj-lt"/>
                </a:rPr>
                <a:t>rode wijn</a:t>
              </a:r>
              <a:endParaRPr lang="en-US" b="1" dirty="0">
                <a:solidFill>
                  <a:srgbClr val="7030A0"/>
                </a:solidFill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2061" y="5067417"/>
            <a:ext cx="2254095" cy="1491942"/>
            <a:chOff x="1032061" y="5067417"/>
            <a:chExt cx="2254095" cy="149194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990" y="5067417"/>
              <a:ext cx="2236166" cy="1491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1032061" y="6343915"/>
              <a:ext cx="9396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800" dirty="0">
                  <a:hlinkClick r:id="rId6"/>
                </a:rPr>
                <a:t>www.reindonk.nl</a:t>
              </a:r>
              <a:endParaRPr lang="nl-NL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4015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Andere lusten van schimmels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2098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sz="2800" dirty="0"/>
              <a:t>Recycling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Land- en tuinbouw (</a:t>
            </a:r>
            <a:r>
              <a:rPr lang="nl-NL" sz="2800" dirty="0">
                <a:hlinkClick r:id="rId3"/>
              </a:rPr>
              <a:t>mycorrhiza</a:t>
            </a:r>
            <a:r>
              <a:rPr lang="nl-NL" sz="2800" dirty="0"/>
              <a:t>) </a:t>
            </a:r>
            <a:endParaRPr lang="nl-NL" sz="2800" dirty="0">
              <a:ea typeface="Tahoma"/>
              <a:cs typeface="Tahoma"/>
            </a:endParaRP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Fermentatie (brood, alcohol)</a:t>
            </a:r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sp>
        <p:nvSpPr>
          <p:cNvPr id="5" name="Tekstvak 1">
            <a:extLst>
              <a:ext uri="{FF2B5EF4-FFF2-40B4-BE49-F238E27FC236}">
                <a16:creationId xmlns:a16="http://schemas.microsoft.com/office/drawing/2014/main" id="{455CE7ED-2C45-4640-964D-9E92D42A2F0B}"/>
              </a:ext>
            </a:extLst>
          </p:cNvPr>
          <p:cNvSpPr txBox="1"/>
          <p:nvPr/>
        </p:nvSpPr>
        <p:spPr>
          <a:xfrm>
            <a:off x="6841067" y="2692401"/>
            <a:ext cx="2743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nl-NL" sz="2400" b="1" dirty="0">
                <a:solidFill>
                  <a:srgbClr val="FF0000"/>
                </a:solidFill>
                <a:latin typeface="Tahoma"/>
              </a:rPr>
              <a:t>Opdracht</a:t>
            </a:r>
            <a:endParaRPr lang="nl-NL" sz="2400">
              <a:latin typeface="Tahoma"/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7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Fermentatie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209800"/>
            <a:ext cx="777240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nl-NL" altLang="nl-NL" sz="2800" dirty="0"/>
              <a:t>Glucose 		ethanol + koolstofdioxide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nl-NL" altLang="nl-NL" sz="28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nl-NL" sz="2800" dirty="0"/>
              <a:t>Treedt op in bier, wijn, rijzen van brood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nl-NL" sz="2800" dirty="0"/>
              <a:t>Anaeroob 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nl-NL" sz="2800" dirty="0"/>
              <a:t>Afhankelijk van temperatuur en pH</a:t>
            </a:r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r>
              <a:rPr lang="nl-NL" sz="2800" dirty="0"/>
              <a:t>Brouwerij: 1 eigen gist - </a:t>
            </a:r>
            <a:r>
              <a:rPr lang="nl-NL" sz="2800" dirty="0" err="1"/>
              <a:t>gistbank</a:t>
            </a: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r>
              <a:rPr lang="nl-NL" sz="2800" dirty="0"/>
              <a:t>Melkzuurvergisting</a:t>
            </a:r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438400" y="24384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hoek 1"/>
          <p:cNvSpPr>
            <a:spLocks noChangeArrowheads="1"/>
          </p:cNvSpPr>
          <p:nvPr/>
        </p:nvSpPr>
        <p:spPr bwMode="auto">
          <a:xfrm>
            <a:off x="6215063" y="1944687"/>
            <a:ext cx="8953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altLang="nl-NL" sz="800">
                <a:hlinkClick r:id="rId3"/>
              </a:rPr>
              <a:t>nl.wikipedia.org</a:t>
            </a:r>
            <a:endParaRPr lang="nl-NL" altLang="nl-NL" sz="800"/>
          </a:p>
        </p:txBody>
      </p:sp>
    </p:spTree>
    <p:extLst>
      <p:ext uri="{BB962C8B-B14F-4D97-AF65-F5344CB8AC3E}">
        <p14:creationId xmlns:p14="http://schemas.microsoft.com/office/powerpoint/2010/main" val="11687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Andere lusten van schimmels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915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sz="2800" dirty="0"/>
              <a:t>Recycling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Land- en tuinbouw (</a:t>
            </a:r>
            <a:r>
              <a:rPr lang="nl-NL" sz="2800" dirty="0" err="1"/>
              <a:t>mycorrhiza</a:t>
            </a:r>
            <a:r>
              <a:rPr lang="nl-NL" sz="2800" dirty="0"/>
              <a:t>) </a:t>
            </a:r>
            <a:endParaRPr lang="nl-NL" sz="2800" dirty="0">
              <a:ea typeface="Tahoma"/>
              <a:cs typeface="Tahoma"/>
            </a:endParaRP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Fermentatie (brood, alcohol)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Geneesmiddelen (antibiotica, immunosuppressiva, statines)</a:t>
            </a:r>
          </a:p>
          <a:p>
            <a:pPr eaLnBrk="1" hangingPunct="1">
              <a:lnSpc>
                <a:spcPct val="90000"/>
              </a:lnSpc>
            </a:pPr>
            <a:r>
              <a:rPr lang="nl-NL" sz="2800" dirty="0"/>
              <a:t>Modelorganisme in de wetenschap</a:t>
            </a:r>
          </a:p>
          <a:p>
            <a:pPr eaLnBrk="1" hangingPunct="1">
              <a:lnSpc>
                <a:spcPct val="90000"/>
              </a:lnSpc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62084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667656-43DC-40C1-9A1B-4FE1C9E0B1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Modelorganisme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915400" cy="4114800"/>
          </a:xfrm>
        </p:spPr>
        <p:txBody>
          <a:bodyPr/>
          <a:lstStyle/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Eenvoudig te kweken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endParaRPr lang="nl-NL" altLang="nl-NL" sz="1800" dirty="0"/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Korte levenscyclus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endParaRPr lang="nl-NL" altLang="nl-NL" sz="1800" dirty="0"/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Metabolische routes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endParaRPr lang="nl-NL" altLang="nl-NL" sz="1800" dirty="0"/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Groei, ontwikkeling en differentiatie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endParaRPr lang="nl-NL" altLang="nl-NL" sz="1800" dirty="0"/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Celdeling processen</a:t>
            </a:r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endParaRPr lang="nl-NL" altLang="nl-NL" sz="1800" dirty="0"/>
          </a:p>
          <a:p>
            <a:pPr eaLnBrk="1" hangingPunct="1">
              <a:buSzPct val="100000"/>
              <a:buFont typeface="Wingdings" panose="05000000000000000000" pitchFamily="2" charset="2"/>
              <a:buChar char="§"/>
            </a:pPr>
            <a:r>
              <a:rPr lang="nl-NL" altLang="nl-NL" sz="1800" dirty="0"/>
              <a:t>Genetica – </a:t>
            </a:r>
            <a:r>
              <a:rPr lang="nl-NL" altLang="nl-NL" sz="1800" dirty="0" err="1"/>
              <a:t>Saccharomyces</a:t>
            </a:r>
            <a:r>
              <a:rPr lang="nl-NL" altLang="nl-NL" sz="1800" dirty="0"/>
              <a:t> </a:t>
            </a:r>
            <a:r>
              <a:rPr lang="nl-NL" altLang="nl-NL" sz="1800" dirty="0" err="1"/>
              <a:t>cerevisiae</a:t>
            </a:r>
            <a:endParaRPr lang="nl-NL" altLang="nl-NL" sz="1800" dirty="0"/>
          </a:p>
          <a:p>
            <a:pPr eaLnBrk="1" hangingPunct="1">
              <a:lnSpc>
                <a:spcPct val="90000"/>
              </a:lnSpc>
              <a:buSzPct val="90000"/>
              <a:buFont typeface="Wingdings" panose="05000000000000000000" pitchFamily="2" charset="2"/>
              <a:buChar char="§"/>
            </a:pPr>
            <a:endParaRPr lang="nl-NL" sz="1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  <a:p>
            <a:pPr eaLnBrk="1" hangingPunct="1">
              <a:lnSpc>
                <a:spcPct val="90000"/>
              </a:lnSpc>
              <a:buNone/>
            </a:pPr>
            <a:endParaRPr lang="nl-NL" sz="2800" dirty="0"/>
          </a:p>
        </p:txBody>
      </p:sp>
      <p:sp>
        <p:nvSpPr>
          <p:cNvPr id="2" name="Rectangle 1"/>
          <p:cNvSpPr/>
          <p:nvPr/>
        </p:nvSpPr>
        <p:spPr>
          <a:xfrm>
            <a:off x="4572000" y="335280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nl-NL" altLang="nl-NL" sz="1600" dirty="0">
                <a:latin typeface="+mj-lt"/>
              </a:rPr>
              <a:t>-24 april 1996</a:t>
            </a:r>
          </a:p>
          <a:p>
            <a:pPr eaLnBrk="1" hangingPunct="1"/>
            <a:endParaRPr lang="nl-NL" altLang="nl-NL" sz="1600" dirty="0">
              <a:latin typeface="+mj-lt"/>
            </a:endParaRPr>
          </a:p>
          <a:p>
            <a:pPr eaLnBrk="1" hangingPunct="1"/>
            <a:r>
              <a:rPr lang="nl-NL" altLang="nl-NL" sz="1600" dirty="0">
                <a:latin typeface="+mj-lt"/>
              </a:rPr>
              <a:t>-2 databases: </a:t>
            </a:r>
            <a:r>
              <a:rPr lang="nl-NL" altLang="nl-NL" sz="1600" i="1" dirty="0" err="1">
                <a:latin typeface="+mj-lt"/>
              </a:rPr>
              <a:t>Saccharomyces</a:t>
            </a:r>
            <a:r>
              <a:rPr lang="nl-NL" altLang="nl-NL" sz="1600" dirty="0">
                <a:latin typeface="+mj-lt"/>
              </a:rPr>
              <a:t> </a:t>
            </a:r>
            <a:r>
              <a:rPr lang="nl-NL" altLang="nl-NL" sz="1600" dirty="0" err="1">
                <a:latin typeface="+mj-lt"/>
              </a:rPr>
              <a:t>Genome</a:t>
            </a:r>
            <a:r>
              <a:rPr lang="nl-NL" altLang="nl-NL" sz="1600" dirty="0">
                <a:latin typeface="+mj-lt"/>
              </a:rPr>
              <a:t> Database (SGD), Munich Information Center </a:t>
            </a:r>
            <a:r>
              <a:rPr lang="nl-NL" altLang="nl-NL" sz="1600" dirty="0" err="1">
                <a:latin typeface="+mj-lt"/>
              </a:rPr>
              <a:t>for</a:t>
            </a:r>
            <a:r>
              <a:rPr lang="nl-NL" altLang="nl-NL" sz="1600" dirty="0">
                <a:latin typeface="+mj-lt"/>
              </a:rPr>
              <a:t> </a:t>
            </a:r>
            <a:r>
              <a:rPr lang="nl-NL" altLang="nl-NL" sz="1600" dirty="0" err="1">
                <a:latin typeface="+mj-lt"/>
              </a:rPr>
              <a:t>Protein</a:t>
            </a:r>
            <a:r>
              <a:rPr lang="nl-NL" altLang="nl-NL" sz="1600" dirty="0">
                <a:latin typeface="+mj-lt"/>
              </a:rPr>
              <a:t> </a:t>
            </a:r>
            <a:r>
              <a:rPr lang="nl-NL" altLang="nl-NL" sz="1600" dirty="0" err="1">
                <a:latin typeface="+mj-lt"/>
              </a:rPr>
              <a:t>Sequences</a:t>
            </a:r>
            <a:r>
              <a:rPr lang="nl-NL" altLang="nl-NL" sz="1600" dirty="0">
                <a:latin typeface="+mj-lt"/>
              </a:rPr>
              <a:t> (MIPS)</a:t>
            </a:r>
          </a:p>
          <a:p>
            <a:pPr eaLnBrk="1" hangingPunct="1"/>
            <a:endParaRPr lang="nl-NL" altLang="nl-NL" sz="1600" dirty="0">
              <a:latin typeface="+mj-lt"/>
            </a:endParaRPr>
          </a:p>
          <a:p>
            <a:pPr eaLnBrk="1" hangingPunct="1"/>
            <a:r>
              <a:rPr lang="nl-NL" altLang="nl-NL" sz="1600" dirty="0">
                <a:latin typeface="+mj-lt"/>
              </a:rPr>
              <a:t>-23% genoom overeenkomstig met mens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57800" y="795337"/>
            <a:ext cx="2593975" cy="2557463"/>
            <a:chOff x="6240463" y="3860800"/>
            <a:chExt cx="2593975" cy="2557463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788" y="3860800"/>
              <a:ext cx="2533650" cy="253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hoek 2"/>
            <p:cNvSpPr>
              <a:spLocks noChangeArrowheads="1"/>
            </p:cNvSpPr>
            <p:nvPr/>
          </p:nvSpPr>
          <p:spPr bwMode="auto">
            <a:xfrm>
              <a:off x="6240463" y="6203950"/>
              <a:ext cx="1154112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nl-NL" altLang="nl-NL" sz="800"/>
                <a:t>http://nl.wikipedia.org</a:t>
              </a:r>
              <a:endParaRPr lang="nl-NL" altLang="nl-NL"/>
            </a:p>
          </p:txBody>
        </p:sp>
      </p:grpSp>
    </p:spTree>
    <p:extLst>
      <p:ext uri="{BB962C8B-B14F-4D97-AF65-F5344CB8AC3E}">
        <p14:creationId xmlns:p14="http://schemas.microsoft.com/office/powerpoint/2010/main" val="11444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817</Words>
  <Application>Microsoft Office PowerPoint</Application>
  <PresentationFormat>Diavoorstelling (4:3)</PresentationFormat>
  <Paragraphs>257</Paragraphs>
  <Slides>21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SimSun</vt:lpstr>
      <vt:lpstr>Arial</vt:lpstr>
      <vt:lpstr>Tahoma</vt:lpstr>
      <vt:lpstr>Times New Roman</vt:lpstr>
      <vt:lpstr>Wingdings</vt:lpstr>
      <vt:lpstr>Blends</vt:lpstr>
      <vt:lpstr>Hoofdstuk 31 Schimmels</vt:lpstr>
      <vt:lpstr>Leerdoelen H31</vt:lpstr>
      <vt:lpstr>  Lusten van schimmels</vt:lpstr>
      <vt:lpstr>  QuornTM</vt:lpstr>
      <vt:lpstr>  Eetbare schimmels</vt:lpstr>
      <vt:lpstr>Andere lusten van schimmels</vt:lpstr>
      <vt:lpstr>Fermentatie</vt:lpstr>
      <vt:lpstr>Andere lusten van schimmels</vt:lpstr>
      <vt:lpstr>Modelorganisme</vt:lpstr>
      <vt:lpstr>Andere lusten van schimmels</vt:lpstr>
      <vt:lpstr>Lasten van schimmels</vt:lpstr>
      <vt:lpstr>Parasitair op de mens</vt:lpstr>
      <vt:lpstr>Opdracht 1</vt:lpstr>
      <vt:lpstr>Speciale schimmeldraden</vt:lpstr>
      <vt:lpstr>Mycorrhizae</vt:lpstr>
      <vt:lpstr>Opdracht 2 Sporen</vt:lpstr>
      <vt:lpstr>Figuur 31.5</vt:lpstr>
      <vt:lpstr>Mutualisten</vt:lpstr>
      <vt:lpstr>Korstmossen</vt:lpstr>
      <vt:lpstr>Opdrachten H31</vt:lpstr>
      <vt:lpstr>Leerdoelen H31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Alexandra Alves</dc:creator>
  <cp:lastModifiedBy>Vrenken TE, Titia</cp:lastModifiedBy>
  <cp:revision>291</cp:revision>
  <cp:lastPrinted>2014-09-22T13:11:02Z</cp:lastPrinted>
  <dcterms:created xsi:type="dcterms:W3CDTF">2007-05-06T17:37:39Z</dcterms:created>
  <dcterms:modified xsi:type="dcterms:W3CDTF">2020-10-20T12:13:55Z</dcterms:modified>
</cp:coreProperties>
</file>